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2" r:id="rId2"/>
    <p:sldId id="263" r:id="rId3"/>
    <p:sldId id="296" r:id="rId4"/>
    <p:sldId id="309" r:id="rId5"/>
    <p:sldId id="312" r:id="rId6"/>
    <p:sldId id="295" r:id="rId7"/>
    <p:sldId id="302" r:id="rId8"/>
    <p:sldId id="306" r:id="rId9"/>
    <p:sldId id="289" r:id="rId10"/>
    <p:sldId id="290" r:id="rId11"/>
    <p:sldId id="291" r:id="rId12"/>
    <p:sldId id="293" r:id="rId13"/>
    <p:sldId id="292" r:id="rId14"/>
    <p:sldId id="294" r:id="rId15"/>
    <p:sldId id="297" r:id="rId16"/>
    <p:sldId id="298" r:id="rId17"/>
    <p:sldId id="275" r:id="rId18"/>
    <p:sldId id="307" r:id="rId19"/>
    <p:sldId id="276" r:id="rId20"/>
    <p:sldId id="286" r:id="rId21"/>
    <p:sldId id="277" r:id="rId22"/>
    <p:sldId id="278" r:id="rId23"/>
    <p:sldId id="280" r:id="rId24"/>
    <p:sldId id="281" r:id="rId25"/>
    <p:sldId id="282" r:id="rId26"/>
    <p:sldId id="272" r:id="rId27"/>
    <p:sldId id="273" r:id="rId28"/>
    <p:sldId id="283" r:id="rId29"/>
    <p:sldId id="284" r:id="rId30"/>
    <p:sldId id="285" r:id="rId31"/>
    <p:sldId id="287" r:id="rId32"/>
    <p:sldId id="288" r:id="rId33"/>
    <p:sldId id="299" r:id="rId34"/>
    <p:sldId id="279" r:id="rId35"/>
    <p:sldId id="316" r:id="rId36"/>
    <p:sldId id="318" r:id="rId37"/>
    <p:sldId id="31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E3A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4"/>
    <p:restoredTop sz="92177"/>
  </p:normalViewPr>
  <p:slideViewPr>
    <p:cSldViewPr snapToGrid="0" snapToObjects="1">
      <p:cViewPr varScale="1">
        <p:scale>
          <a:sx n="81" d="100"/>
          <a:sy n="81" d="100"/>
        </p:scale>
        <p:origin x="41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c Nguyen" userId="b76401370ca9b2a3" providerId="LiveId" clId="{5CB44951-20C5-4D7A-84F2-ABCB7E144DBF}"/>
    <pc:docChg chg="addSld delSld modSld">
      <pc:chgData name="Duc Nguyen" userId="b76401370ca9b2a3" providerId="LiveId" clId="{5CB44951-20C5-4D7A-84F2-ABCB7E144DBF}" dt="2022-10-03T13:25:19.238" v="80" actId="1076"/>
      <pc:docMkLst>
        <pc:docMk/>
      </pc:docMkLst>
      <pc:sldChg chg="del">
        <pc:chgData name="Duc Nguyen" userId="b76401370ca9b2a3" providerId="LiveId" clId="{5CB44951-20C5-4D7A-84F2-ABCB7E144DBF}" dt="2022-10-03T13:22:21.750" v="42" actId="47"/>
        <pc:sldMkLst>
          <pc:docMk/>
          <pc:sldMk cId="2216965676" sldId="270"/>
        </pc:sldMkLst>
      </pc:sldChg>
      <pc:sldChg chg="modSp mod">
        <pc:chgData name="Duc Nguyen" userId="b76401370ca9b2a3" providerId="LiveId" clId="{5CB44951-20C5-4D7A-84F2-ABCB7E144DBF}" dt="2022-10-03T13:19:34.243" v="11" actId="20577"/>
        <pc:sldMkLst>
          <pc:docMk/>
          <pc:sldMk cId="3391414120" sldId="272"/>
        </pc:sldMkLst>
        <pc:spChg chg="mod">
          <ac:chgData name="Duc Nguyen" userId="b76401370ca9b2a3" providerId="LiveId" clId="{5CB44951-20C5-4D7A-84F2-ABCB7E144DBF}" dt="2022-10-03T13:19:34.243" v="11" actId="20577"/>
          <ac:spMkLst>
            <pc:docMk/>
            <pc:sldMk cId="3391414120" sldId="272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1:47.411" v="31" actId="20577"/>
        <pc:sldMkLst>
          <pc:docMk/>
          <pc:sldMk cId="708165308" sldId="273"/>
        </pc:sldMkLst>
        <pc:spChg chg="mod">
          <ac:chgData name="Duc Nguyen" userId="b76401370ca9b2a3" providerId="LiveId" clId="{5CB44951-20C5-4D7A-84F2-ABCB7E144DBF}" dt="2022-10-03T13:21:47.411" v="31" actId="20577"/>
          <ac:spMkLst>
            <pc:docMk/>
            <pc:sldMk cId="708165308" sldId="273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18:53.445" v="9" actId="20577"/>
        <pc:sldMkLst>
          <pc:docMk/>
          <pc:sldMk cId="1165931527" sldId="275"/>
        </pc:sldMkLst>
        <pc:spChg chg="mod">
          <ac:chgData name="Duc Nguyen" userId="b76401370ca9b2a3" providerId="LiveId" clId="{5CB44951-20C5-4D7A-84F2-ABCB7E144DBF}" dt="2022-10-03T13:18:53.445" v="9" actId="20577"/>
          <ac:spMkLst>
            <pc:docMk/>
            <pc:sldMk cId="1165931527" sldId="275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19:51.946" v="17" actId="20577"/>
        <pc:sldMkLst>
          <pc:docMk/>
          <pc:sldMk cId="108789266" sldId="276"/>
        </pc:sldMkLst>
        <pc:spChg chg="mod">
          <ac:chgData name="Duc Nguyen" userId="b76401370ca9b2a3" providerId="LiveId" clId="{5CB44951-20C5-4D7A-84F2-ABCB7E144DBF}" dt="2022-10-03T13:19:51.946" v="17" actId="20577"/>
          <ac:spMkLst>
            <pc:docMk/>
            <pc:sldMk cId="108789266" sldId="276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1:20.874" v="21" actId="20577"/>
        <pc:sldMkLst>
          <pc:docMk/>
          <pc:sldMk cId="642863630" sldId="277"/>
        </pc:sldMkLst>
        <pc:spChg chg="mod">
          <ac:chgData name="Duc Nguyen" userId="b76401370ca9b2a3" providerId="LiveId" clId="{5CB44951-20C5-4D7A-84F2-ABCB7E144DBF}" dt="2022-10-03T13:21:20.874" v="21" actId="20577"/>
          <ac:spMkLst>
            <pc:docMk/>
            <pc:sldMk cId="642863630" sldId="277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1:25.203" v="23" actId="20577"/>
        <pc:sldMkLst>
          <pc:docMk/>
          <pc:sldMk cId="3025375370" sldId="278"/>
        </pc:sldMkLst>
        <pc:spChg chg="mod">
          <ac:chgData name="Duc Nguyen" userId="b76401370ca9b2a3" providerId="LiveId" clId="{5CB44951-20C5-4D7A-84F2-ABCB7E144DBF}" dt="2022-10-03T13:21:25.203" v="23" actId="20577"/>
          <ac:spMkLst>
            <pc:docMk/>
            <pc:sldMk cId="3025375370" sldId="278"/>
            <ac:spMk id="2" creationId="{55E6D765-CA77-3846-9DFE-52ABD76C7B26}"/>
          </ac:spMkLst>
        </pc:spChg>
      </pc:sldChg>
      <pc:sldChg chg="modSp add mod">
        <pc:chgData name="Duc Nguyen" userId="b76401370ca9b2a3" providerId="LiveId" clId="{5CB44951-20C5-4D7A-84F2-ABCB7E144DBF}" dt="2022-10-03T13:23:28.795" v="63" actId="20577"/>
        <pc:sldMkLst>
          <pc:docMk/>
          <pc:sldMk cId="920996189" sldId="279"/>
        </pc:sldMkLst>
        <pc:spChg chg="mod">
          <ac:chgData name="Duc Nguyen" userId="b76401370ca9b2a3" providerId="LiveId" clId="{5CB44951-20C5-4D7A-84F2-ABCB7E144DBF}" dt="2022-10-03T13:23:28.795" v="63" actId="20577"/>
          <ac:spMkLst>
            <pc:docMk/>
            <pc:sldMk cId="920996189" sldId="279"/>
            <ac:spMk id="2" creationId="{55E6D765-CA77-3846-9DFE-52ABD76C7B26}"/>
          </ac:spMkLst>
        </pc:spChg>
      </pc:sldChg>
      <pc:sldChg chg="modSp add del mod">
        <pc:chgData name="Duc Nguyen" userId="b76401370ca9b2a3" providerId="LiveId" clId="{5CB44951-20C5-4D7A-84F2-ABCB7E144DBF}" dt="2022-10-03T13:23:18.052" v="57" actId="2696"/>
        <pc:sldMkLst>
          <pc:docMk/>
          <pc:sldMk cId="4044003280" sldId="279"/>
        </pc:sldMkLst>
        <pc:spChg chg="mod">
          <ac:chgData name="Duc Nguyen" userId="b76401370ca9b2a3" providerId="LiveId" clId="{5CB44951-20C5-4D7A-84F2-ABCB7E144DBF}" dt="2022-10-03T13:22:50.144" v="50" actId="20577"/>
          <ac:spMkLst>
            <pc:docMk/>
            <pc:sldMk cId="4044003280" sldId="279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1:31.137" v="25" actId="20577"/>
        <pc:sldMkLst>
          <pc:docMk/>
          <pc:sldMk cId="634726186" sldId="280"/>
        </pc:sldMkLst>
        <pc:spChg chg="mod">
          <ac:chgData name="Duc Nguyen" userId="b76401370ca9b2a3" providerId="LiveId" clId="{5CB44951-20C5-4D7A-84F2-ABCB7E144DBF}" dt="2022-10-03T13:21:31.137" v="25" actId="20577"/>
          <ac:spMkLst>
            <pc:docMk/>
            <pc:sldMk cId="634726186" sldId="280"/>
            <ac:spMk id="2" creationId="{55E6D765-CA77-3846-9DFE-52ABD76C7B26}"/>
          </ac:spMkLst>
        </pc:spChg>
        <pc:spChg chg="mod">
          <ac:chgData name="Duc Nguyen" userId="b76401370ca9b2a3" providerId="LiveId" clId="{5CB44951-20C5-4D7A-84F2-ABCB7E144DBF}" dt="2022-09-30T11:48:45.662" v="6" actId="207"/>
          <ac:spMkLst>
            <pc:docMk/>
            <pc:sldMk cId="634726186" sldId="280"/>
            <ac:spMk id="8" creationId="{1C3CA8E5-5702-CA46-AA71-910601EB7BEF}"/>
          </ac:spMkLst>
        </pc:spChg>
      </pc:sldChg>
      <pc:sldChg chg="modSp mod">
        <pc:chgData name="Duc Nguyen" userId="b76401370ca9b2a3" providerId="LiveId" clId="{5CB44951-20C5-4D7A-84F2-ABCB7E144DBF}" dt="2022-10-03T13:21:34.689" v="27" actId="20577"/>
        <pc:sldMkLst>
          <pc:docMk/>
          <pc:sldMk cId="3461089855" sldId="281"/>
        </pc:sldMkLst>
        <pc:spChg chg="mod">
          <ac:chgData name="Duc Nguyen" userId="b76401370ca9b2a3" providerId="LiveId" clId="{5CB44951-20C5-4D7A-84F2-ABCB7E144DBF}" dt="2022-10-03T13:21:34.689" v="27" actId="20577"/>
          <ac:spMkLst>
            <pc:docMk/>
            <pc:sldMk cId="3461089855" sldId="281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1:41.853" v="29" actId="20577"/>
        <pc:sldMkLst>
          <pc:docMk/>
          <pc:sldMk cId="1201594849" sldId="282"/>
        </pc:sldMkLst>
        <pc:spChg chg="mod">
          <ac:chgData name="Duc Nguyen" userId="b76401370ca9b2a3" providerId="LiveId" clId="{5CB44951-20C5-4D7A-84F2-ABCB7E144DBF}" dt="2022-10-03T13:21:41.853" v="29" actId="20577"/>
          <ac:spMkLst>
            <pc:docMk/>
            <pc:sldMk cId="1201594849" sldId="282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1:51.328" v="33" actId="20577"/>
        <pc:sldMkLst>
          <pc:docMk/>
          <pc:sldMk cId="710523067" sldId="283"/>
        </pc:sldMkLst>
        <pc:spChg chg="mod">
          <ac:chgData name="Duc Nguyen" userId="b76401370ca9b2a3" providerId="LiveId" clId="{5CB44951-20C5-4D7A-84F2-ABCB7E144DBF}" dt="2022-10-03T13:21:51.328" v="33" actId="20577"/>
          <ac:spMkLst>
            <pc:docMk/>
            <pc:sldMk cId="710523067" sldId="283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1:55.494" v="35" actId="20577"/>
        <pc:sldMkLst>
          <pc:docMk/>
          <pc:sldMk cId="1881119898" sldId="284"/>
        </pc:sldMkLst>
        <pc:spChg chg="mod">
          <ac:chgData name="Duc Nguyen" userId="b76401370ca9b2a3" providerId="LiveId" clId="{5CB44951-20C5-4D7A-84F2-ABCB7E144DBF}" dt="2022-10-03T13:21:55.494" v="35" actId="20577"/>
          <ac:spMkLst>
            <pc:docMk/>
            <pc:sldMk cId="1881119898" sldId="284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2:12.892" v="41" actId="20577"/>
        <pc:sldMkLst>
          <pc:docMk/>
          <pc:sldMk cId="1117933860" sldId="285"/>
        </pc:sldMkLst>
        <pc:spChg chg="mod">
          <ac:chgData name="Duc Nguyen" userId="b76401370ca9b2a3" providerId="LiveId" clId="{5CB44951-20C5-4D7A-84F2-ABCB7E144DBF}" dt="2022-10-03T13:22:12.892" v="41" actId="20577"/>
          <ac:spMkLst>
            <pc:docMk/>
            <pc:sldMk cId="1117933860" sldId="285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1:12.326" v="19" actId="20577"/>
        <pc:sldMkLst>
          <pc:docMk/>
          <pc:sldMk cId="2510570890" sldId="286"/>
        </pc:sldMkLst>
        <pc:spChg chg="mod">
          <ac:chgData name="Duc Nguyen" userId="b76401370ca9b2a3" providerId="LiveId" clId="{5CB44951-20C5-4D7A-84F2-ABCB7E144DBF}" dt="2022-10-03T13:21:12.326" v="19" actId="20577"/>
          <ac:spMkLst>
            <pc:docMk/>
            <pc:sldMk cId="2510570890" sldId="286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2:09.902" v="39" actId="20577"/>
        <pc:sldMkLst>
          <pc:docMk/>
          <pc:sldMk cId="3707500803" sldId="287"/>
        </pc:sldMkLst>
        <pc:spChg chg="mod">
          <ac:chgData name="Duc Nguyen" userId="b76401370ca9b2a3" providerId="LiveId" clId="{5CB44951-20C5-4D7A-84F2-ABCB7E144DBF}" dt="2022-10-03T13:22:09.902" v="39" actId="20577"/>
          <ac:spMkLst>
            <pc:docMk/>
            <pc:sldMk cId="3707500803" sldId="287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10-03T13:22:06.410" v="37" actId="20577"/>
        <pc:sldMkLst>
          <pc:docMk/>
          <pc:sldMk cId="3970210525" sldId="288"/>
        </pc:sldMkLst>
        <pc:spChg chg="mod">
          <ac:chgData name="Duc Nguyen" userId="b76401370ca9b2a3" providerId="LiveId" clId="{5CB44951-20C5-4D7A-84F2-ABCB7E144DBF}" dt="2022-10-03T13:22:06.410" v="37" actId="20577"/>
          <ac:spMkLst>
            <pc:docMk/>
            <pc:sldMk cId="3970210525" sldId="288"/>
            <ac:spMk id="2" creationId="{55E6D765-CA77-3846-9DFE-52ABD76C7B26}"/>
          </ac:spMkLst>
        </pc:spChg>
      </pc:sldChg>
      <pc:sldChg chg="modSp mod">
        <pc:chgData name="Duc Nguyen" userId="b76401370ca9b2a3" providerId="LiveId" clId="{5CB44951-20C5-4D7A-84F2-ABCB7E144DBF}" dt="2022-09-30T11:43:42.911" v="1" actId="20577"/>
        <pc:sldMkLst>
          <pc:docMk/>
          <pc:sldMk cId="2456092963" sldId="296"/>
        </pc:sldMkLst>
        <pc:spChg chg="mod">
          <ac:chgData name="Duc Nguyen" userId="b76401370ca9b2a3" providerId="LiveId" clId="{5CB44951-20C5-4D7A-84F2-ABCB7E144DBF}" dt="2022-09-30T11:43:42.911" v="1" actId="20577"/>
          <ac:spMkLst>
            <pc:docMk/>
            <pc:sldMk cId="2456092963" sldId="296"/>
            <ac:spMk id="3" creationId="{F2665BC3-BC01-F94B-956E-65F89A6B39C6}"/>
          </ac:spMkLst>
        </pc:spChg>
      </pc:sldChg>
      <pc:sldChg chg="del">
        <pc:chgData name="Duc Nguyen" userId="b76401370ca9b2a3" providerId="LiveId" clId="{5CB44951-20C5-4D7A-84F2-ABCB7E144DBF}" dt="2022-09-30T11:43:58.116" v="2" actId="47"/>
        <pc:sldMkLst>
          <pc:docMk/>
          <pc:sldMk cId="1841914230" sldId="303"/>
        </pc:sldMkLst>
      </pc:sldChg>
      <pc:sldChg chg="del">
        <pc:chgData name="Duc Nguyen" userId="b76401370ca9b2a3" providerId="LiveId" clId="{5CB44951-20C5-4D7A-84F2-ABCB7E144DBF}" dt="2022-10-03T13:24:41.641" v="76" actId="47"/>
        <pc:sldMkLst>
          <pc:docMk/>
          <pc:sldMk cId="435878471" sldId="304"/>
        </pc:sldMkLst>
      </pc:sldChg>
      <pc:sldChg chg="del">
        <pc:chgData name="Duc Nguyen" userId="b76401370ca9b2a3" providerId="LiveId" clId="{5CB44951-20C5-4D7A-84F2-ABCB7E144DBF}" dt="2022-09-30T11:44:23.238" v="5" actId="47"/>
        <pc:sldMkLst>
          <pc:docMk/>
          <pc:sldMk cId="422256502" sldId="305"/>
        </pc:sldMkLst>
      </pc:sldChg>
      <pc:sldChg chg="modSp mod">
        <pc:chgData name="Duc Nguyen" userId="b76401370ca9b2a3" providerId="LiveId" clId="{5CB44951-20C5-4D7A-84F2-ABCB7E144DBF}" dt="2022-10-03T13:19:46.329" v="15" actId="20577"/>
        <pc:sldMkLst>
          <pc:docMk/>
          <pc:sldMk cId="3347838736" sldId="307"/>
        </pc:sldMkLst>
        <pc:spChg chg="mod">
          <ac:chgData name="Duc Nguyen" userId="b76401370ca9b2a3" providerId="LiveId" clId="{5CB44951-20C5-4D7A-84F2-ABCB7E144DBF}" dt="2022-10-03T13:19:46.329" v="15" actId="20577"/>
          <ac:spMkLst>
            <pc:docMk/>
            <pc:sldMk cId="3347838736" sldId="307"/>
            <ac:spMk id="2" creationId="{55E6D765-CA77-3846-9DFE-52ABD76C7B26}"/>
          </ac:spMkLst>
        </pc:spChg>
      </pc:sldChg>
      <pc:sldChg chg="del">
        <pc:chgData name="Duc Nguyen" userId="b76401370ca9b2a3" providerId="LiveId" clId="{5CB44951-20C5-4D7A-84F2-ABCB7E144DBF}" dt="2022-09-30T11:44:08.465" v="4" actId="47"/>
        <pc:sldMkLst>
          <pc:docMk/>
          <pc:sldMk cId="2761956018" sldId="310"/>
        </pc:sldMkLst>
      </pc:sldChg>
      <pc:sldChg chg="del">
        <pc:chgData name="Duc Nguyen" userId="b76401370ca9b2a3" providerId="LiveId" clId="{5CB44951-20C5-4D7A-84F2-ABCB7E144DBF}" dt="2022-09-30T11:43:59.904" v="3" actId="47"/>
        <pc:sldMkLst>
          <pc:docMk/>
          <pc:sldMk cId="4258674321" sldId="311"/>
        </pc:sldMkLst>
      </pc:sldChg>
      <pc:sldChg chg="modSp mod">
        <pc:chgData name="Duc Nguyen" userId="b76401370ca9b2a3" providerId="LiveId" clId="{5CB44951-20C5-4D7A-84F2-ABCB7E144DBF}" dt="2022-10-03T13:25:19.238" v="80" actId="1076"/>
        <pc:sldMkLst>
          <pc:docMk/>
          <pc:sldMk cId="2533266626" sldId="312"/>
        </pc:sldMkLst>
        <pc:picChg chg="mod">
          <ac:chgData name="Duc Nguyen" userId="b76401370ca9b2a3" providerId="LiveId" clId="{5CB44951-20C5-4D7A-84F2-ABCB7E144DBF}" dt="2022-10-03T13:25:19.238" v="80" actId="1076"/>
          <ac:picMkLst>
            <pc:docMk/>
            <pc:sldMk cId="2533266626" sldId="312"/>
            <ac:picMk id="6" creationId="{DEA44943-A8CA-323B-A8DC-62FD55C99DF6}"/>
          </ac:picMkLst>
        </pc:picChg>
      </pc:sldChg>
      <pc:sldChg chg="modSp add del mod">
        <pc:chgData name="Duc Nguyen" userId="b76401370ca9b2a3" providerId="LiveId" clId="{5CB44951-20C5-4D7A-84F2-ABCB7E144DBF}" dt="2022-10-03T13:22:41.204" v="47" actId="47"/>
        <pc:sldMkLst>
          <pc:docMk/>
          <pc:sldMk cId="1172028383" sldId="313"/>
        </pc:sldMkLst>
        <pc:spChg chg="mod">
          <ac:chgData name="Duc Nguyen" userId="b76401370ca9b2a3" providerId="LiveId" clId="{5CB44951-20C5-4D7A-84F2-ABCB7E144DBF}" dt="2022-10-03T13:22:25.046" v="44" actId="20577"/>
          <ac:spMkLst>
            <pc:docMk/>
            <pc:sldMk cId="1172028383" sldId="313"/>
            <ac:spMk id="2" creationId="{55E6D765-CA77-3846-9DFE-52ABD76C7B26}"/>
          </ac:spMkLst>
        </pc:spChg>
      </pc:sldChg>
      <pc:sldChg chg="modSp add mod">
        <pc:chgData name="Duc Nguyen" userId="b76401370ca9b2a3" providerId="LiveId" clId="{5CB44951-20C5-4D7A-84F2-ABCB7E144DBF}" dt="2022-10-03T13:22:31.551" v="46" actId="20577"/>
        <pc:sldMkLst>
          <pc:docMk/>
          <pc:sldMk cId="3380880152" sldId="314"/>
        </pc:sldMkLst>
        <pc:spChg chg="mod">
          <ac:chgData name="Duc Nguyen" userId="b76401370ca9b2a3" providerId="LiveId" clId="{5CB44951-20C5-4D7A-84F2-ABCB7E144DBF}" dt="2022-10-03T13:22:31.551" v="46" actId="20577"/>
          <ac:spMkLst>
            <pc:docMk/>
            <pc:sldMk cId="3380880152" sldId="314"/>
            <ac:spMk id="2" creationId="{55E6D765-CA77-3846-9DFE-52ABD76C7B26}"/>
          </ac:spMkLst>
        </pc:spChg>
      </pc:sldChg>
      <pc:sldChg chg="add del">
        <pc:chgData name="Duc Nguyen" userId="b76401370ca9b2a3" providerId="LiveId" clId="{5CB44951-20C5-4D7A-84F2-ABCB7E144DBF}" dt="2022-10-03T13:23:58.724" v="75" actId="47"/>
        <pc:sldMkLst>
          <pc:docMk/>
          <pc:sldMk cId="861644639" sldId="315"/>
        </pc:sldMkLst>
      </pc:sldChg>
      <pc:sldChg chg="add del">
        <pc:chgData name="Duc Nguyen" userId="b76401370ca9b2a3" providerId="LiveId" clId="{5CB44951-20C5-4D7A-84F2-ABCB7E144DBF}" dt="2022-10-03T13:23:18.052" v="57" actId="2696"/>
        <pc:sldMkLst>
          <pc:docMk/>
          <pc:sldMk cId="1971785228" sldId="315"/>
        </pc:sldMkLst>
      </pc:sldChg>
      <pc:sldChg chg="modSp add mod">
        <pc:chgData name="Duc Nguyen" userId="b76401370ca9b2a3" providerId="LiveId" clId="{5CB44951-20C5-4D7A-84F2-ABCB7E144DBF}" dt="2022-10-03T13:23:33.269" v="68" actId="20577"/>
        <pc:sldMkLst>
          <pc:docMk/>
          <pc:sldMk cId="722044473" sldId="316"/>
        </pc:sldMkLst>
        <pc:spChg chg="mod">
          <ac:chgData name="Duc Nguyen" userId="b76401370ca9b2a3" providerId="LiveId" clId="{5CB44951-20C5-4D7A-84F2-ABCB7E144DBF}" dt="2022-10-03T13:23:33.269" v="68" actId="20577"/>
          <ac:spMkLst>
            <pc:docMk/>
            <pc:sldMk cId="722044473" sldId="316"/>
            <ac:spMk id="2" creationId="{55E6D765-CA77-3846-9DFE-52ABD76C7B26}"/>
          </ac:spMkLst>
        </pc:spChg>
      </pc:sldChg>
      <pc:sldChg chg="modSp add del mod">
        <pc:chgData name="Duc Nguyen" userId="b76401370ca9b2a3" providerId="LiveId" clId="{5CB44951-20C5-4D7A-84F2-ABCB7E144DBF}" dt="2022-10-03T13:23:18.052" v="57" actId="2696"/>
        <pc:sldMkLst>
          <pc:docMk/>
          <pc:sldMk cId="1846061510" sldId="316"/>
        </pc:sldMkLst>
        <pc:spChg chg="mod">
          <ac:chgData name="Duc Nguyen" userId="b76401370ca9b2a3" providerId="LiveId" clId="{5CB44951-20C5-4D7A-84F2-ABCB7E144DBF}" dt="2022-10-03T13:23:00.233" v="53" actId="20577"/>
          <ac:spMkLst>
            <pc:docMk/>
            <pc:sldMk cId="1846061510" sldId="316"/>
            <ac:spMk id="2" creationId="{55E6D765-CA77-3846-9DFE-52ABD76C7B26}"/>
          </ac:spMkLst>
        </pc:spChg>
      </pc:sldChg>
      <pc:sldChg chg="add del">
        <pc:chgData name="Duc Nguyen" userId="b76401370ca9b2a3" providerId="LiveId" clId="{5CB44951-20C5-4D7A-84F2-ABCB7E144DBF}" dt="2022-10-03T13:23:53.245" v="74" actId="47"/>
        <pc:sldMkLst>
          <pc:docMk/>
          <pc:sldMk cId="199640500" sldId="317"/>
        </pc:sldMkLst>
      </pc:sldChg>
      <pc:sldChg chg="add del">
        <pc:chgData name="Duc Nguyen" userId="b76401370ca9b2a3" providerId="LiveId" clId="{5CB44951-20C5-4D7A-84F2-ABCB7E144DBF}" dt="2022-10-03T13:23:18.052" v="57" actId="2696"/>
        <pc:sldMkLst>
          <pc:docMk/>
          <pc:sldMk cId="1416848010" sldId="317"/>
        </pc:sldMkLst>
      </pc:sldChg>
      <pc:sldChg chg="modSp add mod">
        <pc:chgData name="Duc Nguyen" userId="b76401370ca9b2a3" providerId="LiveId" clId="{5CB44951-20C5-4D7A-84F2-ABCB7E144DBF}" dt="2022-10-03T13:23:44.318" v="73" actId="20577"/>
        <pc:sldMkLst>
          <pc:docMk/>
          <pc:sldMk cId="775608694" sldId="318"/>
        </pc:sldMkLst>
        <pc:spChg chg="mod">
          <ac:chgData name="Duc Nguyen" userId="b76401370ca9b2a3" providerId="LiveId" clId="{5CB44951-20C5-4D7A-84F2-ABCB7E144DBF}" dt="2022-10-03T13:23:44.318" v="73" actId="20577"/>
          <ac:spMkLst>
            <pc:docMk/>
            <pc:sldMk cId="775608694" sldId="318"/>
            <ac:spMk id="2" creationId="{55E6D765-CA77-3846-9DFE-52ABD76C7B26}"/>
          </ac:spMkLst>
        </pc:spChg>
      </pc:sldChg>
      <pc:sldChg chg="modSp add del mod">
        <pc:chgData name="Duc Nguyen" userId="b76401370ca9b2a3" providerId="LiveId" clId="{5CB44951-20C5-4D7A-84F2-ABCB7E144DBF}" dt="2022-10-03T13:23:18.052" v="57" actId="2696"/>
        <pc:sldMkLst>
          <pc:docMk/>
          <pc:sldMk cId="2674904742" sldId="318"/>
        </pc:sldMkLst>
        <pc:spChg chg="mod">
          <ac:chgData name="Duc Nguyen" userId="b76401370ca9b2a3" providerId="LiveId" clId="{5CB44951-20C5-4D7A-84F2-ABCB7E144DBF}" dt="2022-10-03T13:23:09.627" v="56" actId="20577"/>
          <ac:spMkLst>
            <pc:docMk/>
            <pc:sldMk cId="2674904742" sldId="318"/>
            <ac:spMk id="2" creationId="{55E6D765-CA77-3846-9DFE-52ABD76C7B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53FFE-CD6F-4149-BBE8-46EFACF9068F}" type="datetimeFigureOut">
              <a:t>03-Oct-22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90C1F-44E7-4A48-881A-71B4390B19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1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31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19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Stack in Real Life:</a:t>
            </a:r>
          </a:p>
          <a:p>
            <a:pPr marL="228600" indent="-228600">
              <a:buAutoNum type="arabicPeriod"/>
            </a:pPr>
            <a:r>
              <a:rPr lang="en-US"/>
              <a:t>The way computer store function and execute it.</a:t>
            </a:r>
          </a:p>
          <a:p>
            <a:pPr marL="228600" indent="-228600">
              <a:buAutoNum type="arabicPeriod"/>
            </a:pPr>
            <a:r>
              <a:rPr lang="en-US"/>
              <a:t>The way we store disk, CDs, chairs</a:t>
            </a:r>
          </a:p>
          <a:p>
            <a:pPr marL="228600" indent="-228600">
              <a:buAutoNum type="arabicPeriod"/>
            </a:pPr>
            <a:r>
              <a:rPr lang="en-US"/>
              <a:t>Thao tác un-do trong máy tính (word,…)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6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Queue in Real Life:</a:t>
            </a:r>
          </a:p>
          <a:p>
            <a:pPr marL="228600" indent="-228600">
              <a:buAutoNum type="arabicPeriod"/>
            </a:pPr>
            <a:r>
              <a:rPr lang="en-US"/>
              <a:t>Real world solving problem in real life</a:t>
            </a:r>
          </a:p>
          <a:p>
            <a:pPr marL="228600" indent="-228600">
              <a:buAutoNum type="arabicPeriod"/>
            </a:pPr>
            <a:r>
              <a:rPr lang="en-US"/>
              <a:t>Message Queue in SW when the order is importance</a:t>
            </a:r>
          </a:p>
          <a:p>
            <a:pPr marL="228600" indent="-228600">
              <a:buAutoNum type="arabicPeriod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Deque in Real Life:</a:t>
            </a:r>
          </a:p>
          <a:p>
            <a:pPr marL="228600" indent="-228600">
              <a:buAutoNum type="arabicPeriod"/>
            </a:pPr>
            <a:r>
              <a:rPr lang="en-US"/>
              <a:t>Khi người trong hàng đợi có thể ra về…</a:t>
            </a:r>
          </a:p>
          <a:p>
            <a:pPr marL="228600" indent="-228600">
              <a:buAutoNum type="arabicPeriod"/>
            </a:pP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80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Queue in Real Life:</a:t>
            </a:r>
          </a:p>
          <a:p>
            <a:pPr marL="228600" indent="-228600">
              <a:buAutoNum type="arabicPeriod"/>
            </a:pPr>
            <a:r>
              <a:rPr lang="en-US"/>
              <a:t>Cách tổ chức các folder trong máy tính</a:t>
            </a:r>
          </a:p>
          <a:p>
            <a:pPr marL="228600" indent="-228600">
              <a:buAutoNum type="arabicPeriod"/>
            </a:pPr>
            <a:r>
              <a:rPr lang="en-US"/>
              <a:t>Cách tổ chức thư mục trong 1 quyển sách</a:t>
            </a:r>
          </a:p>
          <a:p>
            <a:pPr marL="228600" indent="-228600">
              <a:buAutoNum type="arabicPeriod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1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in Real Life:</a:t>
            </a:r>
          </a:p>
          <a:p>
            <a:pPr marL="228600" indent="-228600">
              <a:buAutoNum type="arabicPeriod"/>
            </a:pPr>
            <a:r>
              <a:rPr lang="en-US"/>
              <a:t>Tìm đường đi, đường đi ngắn nhất</a:t>
            </a:r>
          </a:p>
          <a:p>
            <a:pPr marL="228600" indent="-228600">
              <a:buAutoNum type="arabicPeriod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7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2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39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97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1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53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62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4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3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04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15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3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9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04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3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B636-FA40-204B-A658-6376CD7A2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14F92-6716-2847-8A52-4FE7BC03C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BF654-2567-8647-B9CC-816855948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5FAFF-188C-E64D-BA78-B1D52C9D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F1C41-F221-914F-9B7F-BD63A01B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6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840E-3906-3141-B0A2-6D384E1E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0CB06-50D2-0D4F-82A3-41F34C217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B4315-DA8C-0744-9FFC-56C79CEE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E26AA-6FDF-D24C-8C13-6BB073ADA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FDDE4-96CB-8C4E-BCF2-9B0134C4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DBC3D-32AF-0F47-9D5C-44E20E320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F15A5-42F8-374D-ABC1-6A7419596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1AF1F-E5F0-134A-8BBE-F8E0F0E0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9C95-91AD-004B-ADB4-47BCD946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C6F32-EADF-4049-A00A-1E6A4F94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2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DE75-A707-D744-B1AD-F4A119F2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1EE2-1F9A-C64B-84EC-0292DF8E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FF79-6B85-3940-9A38-A444CF6E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ECDD5-75FC-DA4B-BA4D-2972FC35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E9F6-5ACF-ED4D-A847-558CD507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BBE4-72E7-7944-8385-599AE48F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0A425-B1F4-9348-B042-18706A295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B7A13-09AD-8142-B304-A6FAE4AE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023F8-CDFB-F140-8AFF-E99B6418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2456-B368-2C47-9217-FF40E598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5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0120-CC1A-2C4D-B8F2-5E2B158D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7035-D151-424B-A195-28643C3E8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0E1-38F4-9444-9A29-A0D90A30D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53436-128C-9D46-8AD7-519C3A93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59FFC-44DE-C44B-8A50-6817C64E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F2D36-1608-F84E-AF8B-19183707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0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051F-5607-6C48-978D-701E6195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23D12-83BE-2443-A741-653F1BF82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14B7C-4A64-354C-83C0-6A766090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EDB52-5C17-8D4C-A686-65932837D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28B39-8320-4E43-8912-393DC0C9C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C0CEB-06E4-9C41-8FBF-58900CB1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E8695-6FB1-0E4A-BF6B-F86DDED1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227E9-CFDA-E145-A638-43FC4062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1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8EC0-477B-BA4A-B75C-E67056E8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1B95F-ED45-D349-B5EA-220CA09D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392B-CA45-D443-9446-8768546A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F3BA6-22DF-4E49-8BB5-BBD529BA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5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5FAF4-C8AB-8248-AB0B-D0CFBC8D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F92B0-9A9F-F144-8591-E5C1F3B8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DE388-58B3-8249-BC2B-3ECF45BE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6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7191-09A0-FD47-8B65-CE118175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FD26-E37C-714E-A49F-DC792307A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B24DA-AB22-1A4E-8353-0DDD4E65B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D2604-F3A9-F542-A130-CA4216723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0D6F6-3E52-C94D-9F99-4B958371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60754-3F78-794E-B6D7-55987FA7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8019B-EC6D-D143-976B-0DA2B6AA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226EF-A4D8-D146-938B-73881DEAB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CDBCE-D63F-4B4C-941B-FDB9BE916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36AEB-6F0A-FD4D-B19F-55E5C9AD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3D16E-E98A-9F49-9222-4978D21F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82E1B-F9E6-D840-8AB8-1DBA1A5D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5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B61A9-05DD-D742-89F7-21D35D64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0258E-12B6-914F-BA1E-450811D7B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850E6-F594-364B-B8BA-2262FBB89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C9BCF-B3D3-1443-B985-03E5B40B1BCB}" type="datetimeFigureOut"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E3E0C-E7A6-4444-A3C6-47DAEB062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AF673-F1E8-D743-A0C2-EEC535B29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9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brownbox/CTDLGT_Studen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hebrownbox/CTDLGT_Students/invitation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FB15D1-8CBF-E64B-ADCB-D4681F0D52F7}"/>
              </a:ext>
            </a:extLst>
          </p:cNvPr>
          <p:cNvSpPr txBox="1"/>
          <p:nvPr/>
        </p:nvSpPr>
        <p:spPr>
          <a:xfrm>
            <a:off x="470891" y="347528"/>
            <a:ext cx="11250218" cy="1015663"/>
          </a:xfr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6000" b="1">
                <a:latin typeface="Comic Sans MS" panose="030F0902030302020204" pitchFamily="66" charset="0"/>
              </a:rPr>
              <a:t> </a:t>
            </a:r>
            <a:r>
              <a:rPr lang="en-US" sz="60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60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857A5-5E12-4744-A810-B194C8C2DB75}"/>
              </a:ext>
            </a:extLst>
          </p:cNvPr>
          <p:cNvSpPr/>
          <p:nvPr/>
        </p:nvSpPr>
        <p:spPr>
          <a:xfrm>
            <a:off x="3156551" y="3366354"/>
            <a:ext cx="5703806" cy="1200329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Comic Sans MS" panose="030F0902030302020204" pitchFamily="66" charset="0"/>
              </a:rPr>
              <a:t>Intro</a:t>
            </a:r>
            <a:r>
              <a:rPr lang="en-US" sz="7200" b="1">
                <a:solidFill>
                  <a:srgbClr val="F19E3A"/>
                </a:solidFill>
                <a:latin typeface="Comic Sans MS" panose="030F0902030302020204" pitchFamily="66" charset="0"/>
              </a:rPr>
              <a:t>duction</a:t>
            </a:r>
            <a:endParaRPr lang="en-US" sz="7200">
              <a:solidFill>
                <a:srgbClr val="F19E3A"/>
              </a:solidFill>
              <a:latin typeface="Comic Sans MS" panose="030F0902030302020204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8D45B2-8538-FA49-B505-1BCED60B8354}"/>
              </a:ext>
            </a:extLst>
          </p:cNvPr>
          <p:cNvSpPr/>
          <p:nvPr/>
        </p:nvSpPr>
        <p:spPr>
          <a:xfrm>
            <a:off x="1692876" y="2570205"/>
            <a:ext cx="2199502" cy="1396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A26A6-0AED-4D43-8D18-21CD91871410}"/>
              </a:ext>
            </a:extLst>
          </p:cNvPr>
          <p:cNvSpPr txBox="1"/>
          <p:nvPr/>
        </p:nvSpPr>
        <p:spPr>
          <a:xfrm>
            <a:off x="0" y="6488668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6C85F-64BD-7A4A-A02B-00D7441CF3BD}"/>
              </a:ext>
            </a:extLst>
          </p:cNvPr>
          <p:cNvSpPr txBox="1"/>
          <p:nvPr/>
        </p:nvSpPr>
        <p:spPr>
          <a:xfrm>
            <a:off x="9983821" y="6488668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hoangvancong.com</a:t>
            </a:r>
          </a:p>
        </p:txBody>
      </p:sp>
    </p:spTree>
    <p:extLst>
      <p:ext uri="{BB962C8B-B14F-4D97-AF65-F5344CB8AC3E}">
        <p14:creationId xmlns:p14="http://schemas.microsoft.com/office/powerpoint/2010/main" val="1484521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3. Tại sao phải học CTDL &amp; GT?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C3F2C-FF5E-CD4B-A385-B6088C4CE6C9}"/>
              </a:ext>
            </a:extLst>
          </p:cNvPr>
          <p:cNvSpPr/>
          <p:nvPr/>
        </p:nvSpPr>
        <p:spPr>
          <a:xfrm>
            <a:off x="795454" y="1245103"/>
            <a:ext cx="9720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Hiểu được </a:t>
            </a:r>
            <a:r>
              <a:rPr lang="en-US" sz="3200">
                <a:solidFill>
                  <a:srgbClr val="F19E3A"/>
                </a:solidFill>
              </a:rPr>
              <a:t>nguyên lý hoạt động </a:t>
            </a:r>
            <a:r>
              <a:rPr lang="en-US" sz="3200">
                <a:solidFill>
                  <a:schemeClr val="bg1"/>
                </a:solidFill>
              </a:rPr>
              <a:t>của các </a:t>
            </a:r>
            <a:r>
              <a:rPr lang="en-US" sz="3200">
                <a:solidFill>
                  <a:srgbClr val="F19E3A"/>
                </a:solidFill>
              </a:rPr>
              <a:t>collection</a:t>
            </a:r>
            <a:r>
              <a:rPr lang="en-US" sz="3200">
                <a:solidFill>
                  <a:schemeClr val="bg1"/>
                </a:solidFill>
              </a:rPr>
              <a:t> có sẵn trong Java.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D07B87-5A1B-AB4D-9128-EED4A6471580}"/>
              </a:ext>
            </a:extLst>
          </p:cNvPr>
          <p:cNvSpPr/>
          <p:nvPr/>
        </p:nvSpPr>
        <p:spPr>
          <a:xfrm>
            <a:off x="795454" y="2844225"/>
            <a:ext cx="97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Áp dụng vào các </a:t>
            </a:r>
            <a:r>
              <a:rPr lang="en-US" sz="3200">
                <a:solidFill>
                  <a:srgbClr val="F19E3A"/>
                </a:solidFill>
              </a:rPr>
              <a:t>công việc / task </a:t>
            </a:r>
            <a:r>
              <a:rPr lang="en-US" sz="3200">
                <a:solidFill>
                  <a:schemeClr val="bg1"/>
                </a:solidFill>
              </a:rPr>
              <a:t>hàng ngày.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90284-ABC8-8343-84C3-AB44208FCFCC}"/>
              </a:ext>
            </a:extLst>
          </p:cNvPr>
          <p:cNvSpPr/>
          <p:nvPr/>
        </p:nvSpPr>
        <p:spPr>
          <a:xfrm>
            <a:off x="795454" y="4034034"/>
            <a:ext cx="97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Chuẩn bị cho các </a:t>
            </a:r>
            <a:r>
              <a:rPr lang="en-US" sz="3200">
                <a:solidFill>
                  <a:srgbClr val="F19E3A"/>
                </a:solidFill>
              </a:rPr>
              <a:t>kỳ thi / phỏng vấn</a:t>
            </a:r>
            <a:r>
              <a:rPr lang="en-US" sz="32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011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4. Cách học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149629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4. Cách học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pic>
        <p:nvPicPr>
          <p:cNvPr id="5122" name="Picture 2" descr="Bán tài khoản leetcode 1 năm">
            <a:extLst>
              <a:ext uri="{FF2B5EF4-FFF2-40B4-BE49-F238E27FC236}">
                <a16:creationId xmlns:a16="http://schemas.microsoft.com/office/drawing/2014/main" id="{B6ED795F-5FC6-3347-A34B-474360E6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8" y="775995"/>
            <a:ext cx="2205710" cy="220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 review of HackerRank as a software engineer interview prep tool -  Pathrise Resources">
            <a:extLst>
              <a:ext uri="{FF2B5EF4-FFF2-40B4-BE49-F238E27FC236}">
                <a16:creationId xmlns:a16="http://schemas.microsoft.com/office/drawing/2014/main" id="{47746107-F00B-5D4E-94EB-146C5130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75" y="775995"/>
            <a:ext cx="2205710" cy="220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opcoder · GitHub">
            <a:extLst>
              <a:ext uri="{FF2B5EF4-FFF2-40B4-BE49-F238E27FC236}">
                <a16:creationId xmlns:a16="http://schemas.microsoft.com/office/drawing/2014/main" id="{0C51C33A-4889-EB43-A8C1-BA333EF0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600" y="1815088"/>
            <a:ext cx="1999797" cy="19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POJ] QTREE">
            <a:extLst>
              <a:ext uri="{FF2B5EF4-FFF2-40B4-BE49-F238E27FC236}">
                <a16:creationId xmlns:a16="http://schemas.microsoft.com/office/drawing/2014/main" id="{4A06EE39-85BA-1C4E-99CD-0268EBEC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39" y="4214947"/>
            <a:ext cx="3415985" cy="192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tting started on CodeChef using JavaScript. | by Shobhit Singh | Medium">
            <a:extLst>
              <a:ext uri="{FF2B5EF4-FFF2-40B4-BE49-F238E27FC236}">
                <a16:creationId xmlns:a16="http://schemas.microsoft.com/office/drawing/2014/main" id="{1A8B570A-8367-424C-96DB-E24E0FF9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519" y="4196453"/>
            <a:ext cx="1804914" cy="191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ải về Codeforces Visualizer - Codeforces Stats and List Android: Công cụ">
            <a:extLst>
              <a:ext uri="{FF2B5EF4-FFF2-40B4-BE49-F238E27FC236}">
                <a16:creationId xmlns:a16="http://schemas.microsoft.com/office/drawing/2014/main" id="{E61B8F12-72D1-D148-8086-FA6E9FE9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394" y="1547278"/>
            <a:ext cx="2868853" cy="286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22D000-BB92-694C-A8E2-37BD5DB9DB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0455" y="4458875"/>
            <a:ext cx="4387792" cy="1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5. Cách nộp bài tập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245335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5. Cách nộp bài tập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F2A89-9747-F44D-B51C-2045FBA1F1C8}"/>
              </a:ext>
            </a:extLst>
          </p:cNvPr>
          <p:cNvSpPr/>
          <p:nvPr/>
        </p:nvSpPr>
        <p:spPr>
          <a:xfrm>
            <a:off x="397727" y="1394567"/>
            <a:ext cx="9720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Sử dụng github: </a:t>
            </a:r>
            <a:r>
              <a:rPr lang="en-US" sz="3200">
                <a:solidFill>
                  <a:schemeClr val="bg1"/>
                </a:solidFill>
                <a:hlinkClick r:id="rId3"/>
              </a:rPr>
              <a:t>https://github.com/thebrownbox/CTDLGT_Students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D962AD-B060-9E46-B180-268AC5AEE5D0}"/>
              </a:ext>
            </a:extLst>
          </p:cNvPr>
          <p:cNvSpPr/>
          <p:nvPr/>
        </p:nvSpPr>
        <p:spPr>
          <a:xfrm>
            <a:off x="860908" y="2951946"/>
            <a:ext cx="944425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Branch: C03_0521</a:t>
            </a:r>
            <a:endParaRPr lang="en-US" sz="2800">
              <a:hlinkClick r:id="rId4"/>
            </a:endParaRPr>
          </a:p>
          <a:p>
            <a:r>
              <a:rPr lang="en-US" sz="2800">
                <a:hlinkClick r:id="rId4"/>
              </a:rPr>
              <a:t>https://github.com/thebrownbox/CTDLGT_Students/invitations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2061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 Lộ trình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70686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 Lộ trình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E936E-D7EA-D344-9F06-BA5E501C441E}"/>
              </a:ext>
            </a:extLst>
          </p:cNvPr>
          <p:cNvSpPr/>
          <p:nvPr/>
        </p:nvSpPr>
        <p:spPr>
          <a:xfrm>
            <a:off x="2295729" y="757470"/>
            <a:ext cx="82534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1: Introduction + Array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2: Array + String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3: Sắp xếp (1)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4: Đệ quy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5: Sắp xếp (2) + Độ phức tạp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6: Linked List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7: Stack &amp; Queue</a:t>
            </a:r>
          </a:p>
          <a:p>
            <a:r>
              <a:rPr lang="en-US" sz="2400" b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Buổi 8: Ôn tập</a:t>
            </a:r>
          </a:p>
          <a:p>
            <a:r>
              <a:rPr lang="en-US" sz="2400" b="0">
                <a:solidFill>
                  <a:srgbClr val="F19E3A"/>
                </a:solidFill>
                <a:effectLst/>
                <a:latin typeface="Menlo" panose="020B0609030804020204" pitchFamily="49" charset="0"/>
              </a:rPr>
              <a:t>Buổi 9: Thi giữa kỳ</a:t>
            </a:r>
          </a:p>
          <a:p>
            <a:r>
              <a:rPr lang="en-US" sz="2400">
                <a:solidFill>
                  <a:srgbClr val="D4D4D4"/>
                </a:solidFill>
                <a:latin typeface="Menlo" panose="020B0609030804020204" pitchFamily="49" charset="0"/>
              </a:rPr>
              <a:t>Buổi 10: HashTable (Map, Set)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11: Tree (Binary Tree, BST)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12: Đồ thị (DFS, BFS)</a:t>
            </a:r>
          </a:p>
          <a:p>
            <a:r>
              <a:rPr lang="en-US" sz="2400" b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Buổi 13: Ôn tập</a:t>
            </a:r>
          </a:p>
          <a:p>
            <a:r>
              <a:rPr lang="en-US" sz="2400" b="0">
                <a:solidFill>
                  <a:srgbClr val="F19E3A"/>
                </a:solidFill>
                <a:effectLst/>
                <a:latin typeface="Menlo" panose="020B0609030804020204" pitchFamily="49" charset="0"/>
              </a:rPr>
              <a:t>Buổi 14: Thi cuối kỳ</a:t>
            </a:r>
          </a:p>
        </p:txBody>
      </p:sp>
    </p:spTree>
    <p:extLst>
      <p:ext uri="{BB962C8B-B14F-4D97-AF65-F5344CB8AC3E}">
        <p14:creationId xmlns:p14="http://schemas.microsoft.com/office/powerpoint/2010/main" val="426504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2766218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Cấu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trúc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dữ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liệu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116593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Cấu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trúc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dữ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liệu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6" y="876981"/>
            <a:ext cx="3206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A- Định nghĩa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2DEB5-815E-EF4C-8901-06E4504912AB}"/>
              </a:ext>
            </a:extLst>
          </p:cNvPr>
          <p:cNvSpPr txBox="1"/>
          <p:nvPr/>
        </p:nvSpPr>
        <p:spPr>
          <a:xfrm>
            <a:off x="927463" y="2006065"/>
            <a:ext cx="9392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pPr marL="514350" indent="-514350">
              <a:buFont typeface="Wingdings" pitchFamily="2" charset="2"/>
              <a:buChar char="Ø"/>
            </a:pPr>
            <a:r>
              <a:rPr lang="vi-VN"/>
              <a:t>Trong khoa học máy tính, </a:t>
            </a:r>
            <a:r>
              <a:rPr lang="vi-VN">
                <a:solidFill>
                  <a:srgbClr val="F19E3A"/>
                </a:solidFill>
              </a:rPr>
              <a:t>cấu trúc dữ liệu </a:t>
            </a:r>
            <a:r>
              <a:rPr lang="vi-VN"/>
              <a:t>là một </a:t>
            </a:r>
            <a:r>
              <a:rPr lang="vi-VN">
                <a:solidFill>
                  <a:srgbClr val="F19E3A"/>
                </a:solidFill>
              </a:rPr>
              <a:t>cách lưu dữ liệu</a:t>
            </a:r>
            <a:r>
              <a:rPr lang="vi-VN"/>
              <a:t> trong máy tính sao cho nó có thể được </a:t>
            </a:r>
            <a:r>
              <a:rPr lang="vi-VN">
                <a:solidFill>
                  <a:srgbClr val="F19E3A"/>
                </a:solidFill>
              </a:rPr>
              <a:t>sử dụng một cách hiệu quả</a:t>
            </a:r>
            <a:r>
              <a:rPr lang="vi-VN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3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Cấu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trúc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dữ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liệu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pic>
        <p:nvPicPr>
          <p:cNvPr id="1026" name="Picture 2" descr="Numpy Array Cookbook: Generating and Manipulating Arrays in Python | by  Chris I. | Towards Data Science">
            <a:extLst>
              <a:ext uri="{FF2B5EF4-FFF2-40B4-BE49-F238E27FC236}">
                <a16:creationId xmlns:a16="http://schemas.microsoft.com/office/drawing/2014/main" id="{5FAF51A6-703A-EF42-8DC0-D7842CE7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45" y="2565668"/>
            <a:ext cx="6825305" cy="36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Mảng - </a:t>
            </a:r>
            <a:r>
              <a:rPr lang="en-US" sz="3200">
                <a:solidFill>
                  <a:srgbClr val="F19E3A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0878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3057987" cy="276999"/>
          </a:xfrm>
          <a:custGeom>
            <a:avLst/>
            <a:gdLst>
              <a:gd name="connsiteX0" fmla="*/ 0 w 3057987"/>
              <a:gd name="connsiteY0" fmla="*/ 0 h 276999"/>
              <a:gd name="connsiteX1" fmla="*/ 550438 w 3057987"/>
              <a:gd name="connsiteY1" fmla="*/ 0 h 276999"/>
              <a:gd name="connsiteX2" fmla="*/ 1131455 w 3057987"/>
              <a:gd name="connsiteY2" fmla="*/ 0 h 276999"/>
              <a:gd name="connsiteX3" fmla="*/ 1681893 w 3057987"/>
              <a:gd name="connsiteY3" fmla="*/ 0 h 276999"/>
              <a:gd name="connsiteX4" fmla="*/ 2232331 w 3057987"/>
              <a:gd name="connsiteY4" fmla="*/ 0 h 276999"/>
              <a:gd name="connsiteX5" fmla="*/ 3057987 w 3057987"/>
              <a:gd name="connsiteY5" fmla="*/ 0 h 276999"/>
              <a:gd name="connsiteX6" fmla="*/ 3057987 w 3057987"/>
              <a:gd name="connsiteY6" fmla="*/ 276999 h 276999"/>
              <a:gd name="connsiteX7" fmla="*/ 2415810 w 3057987"/>
              <a:gd name="connsiteY7" fmla="*/ 276999 h 276999"/>
              <a:gd name="connsiteX8" fmla="*/ 1834792 w 3057987"/>
              <a:gd name="connsiteY8" fmla="*/ 276999 h 276999"/>
              <a:gd name="connsiteX9" fmla="*/ 1314934 w 3057987"/>
              <a:gd name="connsiteY9" fmla="*/ 276999 h 276999"/>
              <a:gd name="connsiteX10" fmla="*/ 672757 w 3057987"/>
              <a:gd name="connsiteY10" fmla="*/ 276999 h 276999"/>
              <a:gd name="connsiteX11" fmla="*/ 0 w 3057987"/>
              <a:gd name="connsiteY11" fmla="*/ 276999 h 276999"/>
              <a:gd name="connsiteX12" fmla="*/ 0 w 3057987"/>
              <a:gd name="connsiteY12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57987" h="276999" extrusionOk="0">
                <a:moveTo>
                  <a:pt x="0" y="0"/>
                </a:moveTo>
                <a:cubicBezTo>
                  <a:pt x="183061" y="-9208"/>
                  <a:pt x="434327" y="-13102"/>
                  <a:pt x="550438" y="0"/>
                </a:cubicBezTo>
                <a:cubicBezTo>
                  <a:pt x="666549" y="13102"/>
                  <a:pt x="979058" y="-20144"/>
                  <a:pt x="1131455" y="0"/>
                </a:cubicBezTo>
                <a:cubicBezTo>
                  <a:pt x="1283852" y="20144"/>
                  <a:pt x="1482400" y="-24125"/>
                  <a:pt x="1681893" y="0"/>
                </a:cubicBezTo>
                <a:cubicBezTo>
                  <a:pt x="1881386" y="24125"/>
                  <a:pt x="2119315" y="-4660"/>
                  <a:pt x="2232331" y="0"/>
                </a:cubicBezTo>
                <a:cubicBezTo>
                  <a:pt x="2345347" y="4660"/>
                  <a:pt x="2675202" y="12900"/>
                  <a:pt x="3057987" y="0"/>
                </a:cubicBezTo>
                <a:cubicBezTo>
                  <a:pt x="3060288" y="112651"/>
                  <a:pt x="3065492" y="145548"/>
                  <a:pt x="3057987" y="276999"/>
                </a:cubicBezTo>
                <a:cubicBezTo>
                  <a:pt x="2906004" y="267472"/>
                  <a:pt x="2729394" y="306463"/>
                  <a:pt x="2415810" y="276999"/>
                </a:cubicBezTo>
                <a:cubicBezTo>
                  <a:pt x="2102226" y="247535"/>
                  <a:pt x="2034774" y="290180"/>
                  <a:pt x="1834792" y="276999"/>
                </a:cubicBezTo>
                <a:cubicBezTo>
                  <a:pt x="1634810" y="263818"/>
                  <a:pt x="1432890" y="269724"/>
                  <a:pt x="1314934" y="276999"/>
                </a:cubicBezTo>
                <a:cubicBezTo>
                  <a:pt x="1196978" y="284274"/>
                  <a:pt x="813856" y="302669"/>
                  <a:pt x="672757" y="276999"/>
                </a:cubicBezTo>
                <a:cubicBezTo>
                  <a:pt x="531658" y="251329"/>
                  <a:pt x="277449" y="244407"/>
                  <a:pt x="0" y="276999"/>
                </a:cubicBezTo>
                <a:cubicBezTo>
                  <a:pt x="10826" y="183150"/>
                  <a:pt x="8498" y="93808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222684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Cấu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trúc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dữ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liệu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Danh sách Liên Kết – </a:t>
            </a:r>
            <a:r>
              <a:rPr lang="en-US" sz="3200">
                <a:solidFill>
                  <a:srgbClr val="F19E3A"/>
                </a:solidFill>
              </a:rPr>
              <a:t>Linked List</a:t>
            </a:r>
          </a:p>
        </p:txBody>
      </p:sp>
      <p:pic>
        <p:nvPicPr>
          <p:cNvPr id="4098" name="Picture 2" descr="Linked List — In typescript and C# | by Harish Reddy Konduru | Medium">
            <a:extLst>
              <a:ext uri="{FF2B5EF4-FFF2-40B4-BE49-F238E27FC236}">
                <a16:creationId xmlns:a16="http://schemas.microsoft.com/office/drawing/2014/main" id="{3282C19B-E6D3-FB43-9908-10B331B7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689" y="2474410"/>
            <a:ext cx="6053911" cy="37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7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Cấu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trúc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dữ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liệu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Ngăn xếp – </a:t>
            </a:r>
            <a:r>
              <a:rPr lang="en-US" sz="3200">
                <a:solidFill>
                  <a:srgbClr val="F19E3A"/>
                </a:solidFill>
              </a:rPr>
              <a:t>Stack (FILO)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F7A38-B5DB-B541-9483-2A3E8EC9B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46" y="2640919"/>
            <a:ext cx="6362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6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Cấu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trúc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dữ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liệu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Hàng đợi – </a:t>
            </a:r>
            <a:r>
              <a:rPr lang="en-US" sz="3200">
                <a:solidFill>
                  <a:srgbClr val="F19E3A"/>
                </a:solidFill>
              </a:rPr>
              <a:t>Queue (FIFO)</a:t>
            </a:r>
          </a:p>
        </p:txBody>
      </p:sp>
      <p:pic>
        <p:nvPicPr>
          <p:cNvPr id="3074" name="Picture 2" descr="Queue data structure trong JavaScript">
            <a:extLst>
              <a:ext uri="{FF2B5EF4-FFF2-40B4-BE49-F238E27FC236}">
                <a16:creationId xmlns:a16="http://schemas.microsoft.com/office/drawing/2014/main" id="{AC0B0CB9-FF5F-C14F-8446-B797BA98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85" y="2364746"/>
            <a:ext cx="7155543" cy="40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7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Cấu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trúc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dữ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liệu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Deque – </a:t>
            </a:r>
            <a:r>
              <a:rPr lang="en-US" sz="3200" dirty="0">
                <a:solidFill>
                  <a:srgbClr val="F19E3A"/>
                </a:solidFill>
              </a:rPr>
              <a:t>Double Ended Queue</a:t>
            </a:r>
          </a:p>
        </p:txBody>
      </p:sp>
      <p:pic>
        <p:nvPicPr>
          <p:cNvPr id="5124" name="Picture 4" descr="Implementation of Deque using circular array - GeeksforGeeks">
            <a:extLst>
              <a:ext uri="{FF2B5EF4-FFF2-40B4-BE49-F238E27FC236}">
                <a16:creationId xmlns:a16="http://schemas.microsoft.com/office/drawing/2014/main" id="{C8A8FDBA-F59F-5E4B-8479-8F777757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57" y="2722335"/>
            <a:ext cx="94234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2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Cấu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trúc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dữ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liệu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Cây </a:t>
            </a:r>
            <a:r>
              <a:rPr lang="en-US" sz="3200">
                <a:solidFill>
                  <a:srgbClr val="F19E3A"/>
                </a:solidFill>
              </a:rPr>
              <a:t> – Tree</a:t>
            </a:r>
          </a:p>
        </p:txBody>
      </p:sp>
      <p:pic>
        <p:nvPicPr>
          <p:cNvPr id="6146" name="Picture 2" descr="8 Useful Tree Data Structures Worth Knowing | by Vijini Mallawaarachchi |  Towards Data Science">
            <a:extLst>
              <a:ext uri="{FF2B5EF4-FFF2-40B4-BE49-F238E27FC236}">
                <a16:creationId xmlns:a16="http://schemas.microsoft.com/office/drawing/2014/main" id="{9D560594-72D0-3244-A62E-48BBCB2E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628" y="2184401"/>
            <a:ext cx="6972724" cy="39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89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Cấu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trúc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dữ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liệu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Đồ thị </a:t>
            </a:r>
            <a:r>
              <a:rPr lang="en-US" sz="3200">
                <a:solidFill>
                  <a:srgbClr val="F19E3A"/>
                </a:solidFill>
              </a:rPr>
              <a:t> – Graph</a:t>
            </a:r>
          </a:p>
        </p:txBody>
      </p:sp>
      <p:pic>
        <p:nvPicPr>
          <p:cNvPr id="7170" name="Picture 2" descr="An Introduction To Graph Data Structure">
            <a:extLst>
              <a:ext uri="{FF2B5EF4-FFF2-40B4-BE49-F238E27FC236}">
                <a16:creationId xmlns:a16="http://schemas.microsoft.com/office/drawing/2014/main" id="{82F33471-E798-9847-806F-072DF0B7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03" y="2267316"/>
            <a:ext cx="7338786" cy="410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94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6.2.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Giải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thuật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–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3391414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6.2.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Giải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thuật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– Algorithm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A- Định nghĩa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92E9A-0157-1542-B618-3E713F81C094}"/>
              </a:ext>
            </a:extLst>
          </p:cNvPr>
          <p:cNvSpPr/>
          <p:nvPr/>
        </p:nvSpPr>
        <p:spPr>
          <a:xfrm>
            <a:off x="550127" y="1657699"/>
            <a:ext cx="102442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Trong toán học và khoa học máy tính, một </a:t>
            </a:r>
            <a:r>
              <a:rPr lang="en-US" sz="3200">
                <a:solidFill>
                  <a:srgbClr val="F19E3A"/>
                </a:solidFill>
              </a:rPr>
              <a:t>thuật toán</a:t>
            </a:r>
            <a:r>
              <a:rPr lang="en-US" sz="3200">
                <a:solidFill>
                  <a:schemeClr val="bg1"/>
                </a:solidFill>
              </a:rPr>
              <a:t>, còn gọi là </a:t>
            </a:r>
            <a:r>
              <a:rPr lang="en-US" sz="3200">
                <a:solidFill>
                  <a:srgbClr val="F19E3A"/>
                </a:solidFill>
              </a:rPr>
              <a:t>giải thuật</a:t>
            </a:r>
            <a:r>
              <a:rPr lang="en-US" sz="3200">
                <a:solidFill>
                  <a:schemeClr val="bg1"/>
                </a:solidFill>
              </a:rPr>
              <a:t>, là một tập hợp </a:t>
            </a:r>
            <a:r>
              <a:rPr lang="en-US" sz="3200">
                <a:solidFill>
                  <a:srgbClr val="F19E3A"/>
                </a:solidFill>
              </a:rPr>
              <a:t>hữu hạn </a:t>
            </a:r>
            <a:r>
              <a:rPr lang="en-US" sz="3200">
                <a:solidFill>
                  <a:schemeClr val="bg1"/>
                </a:solidFill>
              </a:rPr>
              <a:t>các</a:t>
            </a:r>
            <a:r>
              <a:rPr lang="en-US" sz="3200">
                <a:solidFill>
                  <a:srgbClr val="F19E3A"/>
                </a:solidFill>
              </a:rPr>
              <a:t> hướng dẫn </a:t>
            </a:r>
            <a:r>
              <a:rPr lang="en-US" sz="3200">
                <a:solidFill>
                  <a:schemeClr val="bg1"/>
                </a:solidFill>
              </a:rPr>
              <a:t>được xác định </a:t>
            </a:r>
            <a:r>
              <a:rPr lang="en-US" sz="3200">
                <a:solidFill>
                  <a:srgbClr val="F19E3A"/>
                </a:solidFill>
              </a:rPr>
              <a:t>rõ ràng</a:t>
            </a:r>
            <a:r>
              <a:rPr lang="en-US" sz="3200">
                <a:solidFill>
                  <a:schemeClr val="bg1"/>
                </a:solidFill>
              </a:rPr>
              <a:t>, có thể thực hiện được bằng máy tính, thường để </a:t>
            </a:r>
            <a:r>
              <a:rPr lang="en-US" sz="3200">
                <a:solidFill>
                  <a:srgbClr val="F19E3A"/>
                </a:solidFill>
              </a:rPr>
              <a:t>giải quyết một lớp vấn đề </a:t>
            </a:r>
            <a:r>
              <a:rPr lang="en-US" sz="3200">
                <a:solidFill>
                  <a:schemeClr val="bg1"/>
                </a:solidFill>
              </a:rPr>
              <a:t>hoặc để thực hiện </a:t>
            </a:r>
            <a:r>
              <a:rPr lang="en-US" sz="3200">
                <a:solidFill>
                  <a:srgbClr val="F19E3A"/>
                </a:solidFill>
              </a:rPr>
              <a:t>một phép tính</a:t>
            </a:r>
            <a:r>
              <a:rPr lang="en-US" sz="3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C9390-8E77-C549-AEA5-C6ACB7835EB5}"/>
              </a:ext>
            </a:extLst>
          </p:cNvPr>
          <p:cNvSpPr/>
          <p:nvPr/>
        </p:nvSpPr>
        <p:spPr>
          <a:xfrm>
            <a:off x="550127" y="4903801"/>
            <a:ext cx="10244253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Là một </a:t>
            </a:r>
            <a:r>
              <a:rPr lang="en-US" sz="3200" b="1">
                <a:solidFill>
                  <a:srgbClr val="F19E3A"/>
                </a:solidFill>
              </a:rPr>
              <a:t>tập hữu hạn các bước</a:t>
            </a:r>
            <a:r>
              <a:rPr lang="en-US" sz="3200">
                <a:solidFill>
                  <a:schemeClr val="bg1"/>
                </a:solidFill>
              </a:rPr>
              <a:t> rõ ràng dùng </a:t>
            </a:r>
            <a:r>
              <a:rPr lang="en-US" sz="3200" b="1">
                <a:solidFill>
                  <a:srgbClr val="F19E3A"/>
                </a:solidFill>
              </a:rPr>
              <a:t>để giải quyết 1 bài toán</a:t>
            </a:r>
            <a:r>
              <a:rPr lang="en-US" sz="3200">
                <a:solidFill>
                  <a:schemeClr val="bg1"/>
                </a:solidFill>
              </a:rPr>
              <a:t> hoặc 1 lớp bài toán.</a:t>
            </a:r>
          </a:p>
        </p:txBody>
      </p:sp>
    </p:spTree>
    <p:extLst>
      <p:ext uri="{BB962C8B-B14F-4D97-AF65-F5344CB8AC3E}">
        <p14:creationId xmlns:p14="http://schemas.microsoft.com/office/powerpoint/2010/main" val="708165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6.2.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Giải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thuật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– Algorithm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Sắp xếp - </a:t>
            </a:r>
            <a:r>
              <a:rPr lang="en-US" sz="320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538975" y="2586728"/>
            <a:ext cx="102442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Bubble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Selection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Insertion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Quick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Merge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….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026" name="Picture 2" descr="Visualizing Sorting Algorithms with Web Audio for the Heck of It | by  Casper Beyer | Commit Log | Medium">
            <a:extLst>
              <a:ext uri="{FF2B5EF4-FFF2-40B4-BE49-F238E27FC236}">
                <a16:creationId xmlns:a16="http://schemas.microsoft.com/office/drawing/2014/main" id="{C51DB921-D16A-4A48-A544-7D3494A0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03" y="2438417"/>
            <a:ext cx="6010507" cy="33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23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6.2.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Giải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thuật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– Algorithm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Tìm kiếm- </a:t>
            </a:r>
            <a:r>
              <a:rPr lang="en-US" sz="3200">
                <a:solidFill>
                  <a:schemeClr val="bg1"/>
                </a:solidFill>
              </a:rPr>
              <a:t>Searching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538975" y="2586728"/>
            <a:ext cx="10244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Linear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Binary Search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AF84F3-7F86-0E43-B7A6-FB7B600E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56" y="2884904"/>
            <a:ext cx="6967034" cy="254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11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65BC3-BC01-F94B-956E-65F89A6B39C6}"/>
              </a:ext>
            </a:extLst>
          </p:cNvPr>
          <p:cNvSpPr txBox="1"/>
          <p:nvPr/>
        </p:nvSpPr>
        <p:spPr>
          <a:xfrm>
            <a:off x="565792" y="1353145"/>
            <a:ext cx="65579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19E3A"/>
                </a:solidFill>
              </a:rPr>
              <a:t>Name</a:t>
            </a:r>
            <a:r>
              <a:rPr lang="en-US" sz="3200" dirty="0">
                <a:solidFill>
                  <a:schemeClr val="bg1"/>
                </a:solidFill>
              </a:rPr>
              <a:t>: 	</a:t>
            </a:r>
            <a:r>
              <a:rPr lang="en-US" sz="3200" dirty="0" err="1">
                <a:solidFill>
                  <a:schemeClr val="bg1"/>
                </a:solidFill>
              </a:rPr>
              <a:t>Hoàng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Văn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Công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rgbClr val="F19E3A"/>
                </a:solidFill>
              </a:rPr>
              <a:t>DOB</a:t>
            </a:r>
            <a:r>
              <a:rPr lang="en-US" sz="3200" dirty="0">
                <a:solidFill>
                  <a:schemeClr val="bg1"/>
                </a:solidFill>
              </a:rPr>
              <a:t>: 	1992</a:t>
            </a:r>
          </a:p>
          <a:p>
            <a:r>
              <a:rPr lang="en-US" sz="3200" dirty="0">
                <a:solidFill>
                  <a:srgbClr val="F19E3A"/>
                </a:solidFill>
              </a:rPr>
              <a:t>School</a:t>
            </a:r>
            <a:r>
              <a:rPr lang="en-US" sz="3200" dirty="0">
                <a:solidFill>
                  <a:schemeClr val="bg1"/>
                </a:solidFill>
              </a:rPr>
              <a:t>: 	HVKTQS</a:t>
            </a:r>
          </a:p>
          <a:p>
            <a:r>
              <a:rPr lang="en-US" sz="3200" dirty="0">
                <a:solidFill>
                  <a:srgbClr val="F19E3A"/>
                </a:solidFill>
              </a:rPr>
              <a:t>Blog</a:t>
            </a:r>
            <a:r>
              <a:rPr lang="en-US" sz="3200" dirty="0">
                <a:solidFill>
                  <a:schemeClr val="bg1"/>
                </a:solidFill>
              </a:rPr>
              <a:t>: 	hoangvancong.com</a:t>
            </a:r>
          </a:p>
          <a:p>
            <a:r>
              <a:rPr lang="en-US" sz="3200" dirty="0">
                <a:solidFill>
                  <a:srgbClr val="F19E3A"/>
                </a:solidFill>
              </a:rPr>
              <a:t>Contest</a:t>
            </a:r>
            <a:r>
              <a:rPr lang="en-US" sz="3200" dirty="0">
                <a:solidFill>
                  <a:schemeClr val="bg1"/>
                </a:solidFill>
              </a:rPr>
              <a:t>:	Olympic, ACM-ICPC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95DF3-B5CF-C94C-9398-65F06CEA2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863" y="1041528"/>
            <a:ext cx="4286048" cy="4071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CE030E-958D-4430-A365-07BD9E0D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592" y="4114350"/>
            <a:ext cx="1064646" cy="1490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A0EC6-763F-43D8-AD1B-617ADB036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324" y="4114350"/>
            <a:ext cx="1986858" cy="14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2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6.2.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Giải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thuật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– Algorithm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Kỹ thuật đệ quy - </a:t>
            </a:r>
            <a:r>
              <a:rPr lang="en-US" sz="3200">
                <a:solidFill>
                  <a:schemeClr val="bg1"/>
                </a:solidFill>
              </a:rPr>
              <a:t>Recursion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538975" y="2586728"/>
            <a:ext cx="10244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Quick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Merge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DFS</a:t>
            </a:r>
          </a:p>
          <a:p>
            <a:pPr marL="514350" indent="-514350">
              <a:buAutoNum type="arabicPeriod" startAt="4"/>
            </a:pPr>
            <a:r>
              <a:rPr lang="en-US" sz="3200">
                <a:solidFill>
                  <a:schemeClr val="bg1"/>
                </a:solidFill>
              </a:rPr>
              <a:t>DP</a:t>
            </a:r>
          </a:p>
          <a:p>
            <a:pPr marL="514350" indent="-514350">
              <a:buAutoNum type="arabicPeriod" startAt="4"/>
            </a:pPr>
            <a:r>
              <a:rPr lang="en-US" sz="3200">
                <a:solidFill>
                  <a:schemeClr val="bg1"/>
                </a:solidFill>
              </a:rPr>
              <a:t>Tree/Graph travel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026" name="Picture 2" descr="Recursion in Javascript - DEV">
            <a:extLst>
              <a:ext uri="{FF2B5EF4-FFF2-40B4-BE49-F238E27FC236}">
                <a16:creationId xmlns:a16="http://schemas.microsoft.com/office/drawing/2014/main" id="{DFDED5E5-5FC5-E849-B358-28BA14FF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49" y="2438417"/>
            <a:ext cx="7133063" cy="40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93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6.2.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Giải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thuật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– Algorithm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Kỹ thuật băm - </a:t>
            </a:r>
            <a:r>
              <a:rPr lang="en-US" sz="3200">
                <a:solidFill>
                  <a:schemeClr val="bg1"/>
                </a:solidFill>
              </a:rPr>
              <a:t>Hashing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538975" y="2586728"/>
            <a:ext cx="102442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2A5FB-D3AE-6B48-B730-50A62455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535" y="2242474"/>
            <a:ext cx="5564375" cy="41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0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6.2.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Giải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cs typeface="Futura Medium" panose="020B0602020204020303" pitchFamily="34" charset="-79"/>
              </a:rPr>
              <a:t>thuật</a:t>
            </a:r>
            <a:r>
              <a:rPr lang="en-US" b="1" dirty="0">
                <a:solidFill>
                  <a:srgbClr val="F19E3A"/>
                </a:solidFill>
                <a:cs typeface="Futura Medium" panose="020B0602020204020303" pitchFamily="34" charset="-79"/>
              </a:rPr>
              <a:t> – Algorithm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Kỹ thuật duyệt trên đồ thị - </a:t>
            </a:r>
            <a:r>
              <a:rPr lang="en-US" sz="3200">
                <a:solidFill>
                  <a:schemeClr val="bg1"/>
                </a:solidFill>
              </a:rPr>
              <a:t>Graph traversal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271347" y="2737805"/>
            <a:ext cx="102442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Depth-first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Breadth-first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074" name="Picture 2" descr="Methods of Search">
            <a:extLst>
              <a:ext uri="{FF2B5EF4-FFF2-40B4-BE49-F238E27FC236}">
                <a16:creationId xmlns:a16="http://schemas.microsoft.com/office/drawing/2014/main" id="{6B61ED70-BE91-A443-AB7B-965AF42B5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91" y="2648293"/>
            <a:ext cx="69088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1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29" y="210223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7.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Bài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tập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về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nhà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64770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45B05B-C289-4EE7-B989-ABA7D7220136}"/>
              </a:ext>
            </a:extLst>
          </p:cNvPr>
          <p:cNvSpPr/>
          <p:nvPr/>
        </p:nvSpPr>
        <p:spPr>
          <a:xfrm>
            <a:off x="644217" y="1365851"/>
            <a:ext cx="8261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Làm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quen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với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LeetCode</a:t>
            </a:r>
            <a:r>
              <a:rPr lang="en-US" sz="3200" dirty="0">
                <a:solidFill>
                  <a:schemeClr val="bg1"/>
                </a:solidFill>
              </a:rPr>
              <a:t> &amp; </a:t>
            </a:r>
            <a:r>
              <a:rPr lang="en-US" sz="3200" dirty="0" err="1">
                <a:solidFill>
                  <a:schemeClr val="bg1"/>
                </a:solidFill>
              </a:rPr>
              <a:t>cách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nộp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bài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tập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bằng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làm</a:t>
            </a:r>
            <a:r>
              <a:rPr lang="en-US" sz="3200" dirty="0">
                <a:solidFill>
                  <a:schemeClr val="bg1"/>
                </a:solidFill>
              </a:rPr>
              <a:t> 2 </a:t>
            </a:r>
            <a:r>
              <a:rPr lang="en-US" sz="3200" dirty="0" err="1">
                <a:solidFill>
                  <a:schemeClr val="bg1"/>
                </a:solidFill>
              </a:rPr>
              <a:t>bài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tập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đây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BA291-6592-4B2E-9994-EBD56A43943A}"/>
              </a:ext>
            </a:extLst>
          </p:cNvPr>
          <p:cNvSpPr/>
          <p:nvPr/>
        </p:nvSpPr>
        <p:spPr>
          <a:xfrm>
            <a:off x="2125067" y="2820226"/>
            <a:ext cx="6615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1. Two sum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3E4E7-3937-4D6A-999F-7619A88FA064}"/>
              </a:ext>
            </a:extLst>
          </p:cNvPr>
          <p:cNvSpPr/>
          <p:nvPr/>
        </p:nvSpPr>
        <p:spPr>
          <a:xfrm>
            <a:off x="2125066" y="3633252"/>
            <a:ext cx="6615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136. Single Number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F0554-F17D-415E-A619-1258BA77EBF3}"/>
              </a:ext>
            </a:extLst>
          </p:cNvPr>
          <p:cNvSpPr/>
          <p:nvPr/>
        </p:nvSpPr>
        <p:spPr>
          <a:xfrm>
            <a:off x="644217" y="5048630"/>
            <a:ext cx="826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Làm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gì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cũng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được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miễn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rgbClr val="00B050"/>
                </a:solidFill>
              </a:rPr>
              <a:t>ACCEPTED</a:t>
            </a:r>
          </a:p>
        </p:txBody>
      </p:sp>
    </p:spTree>
    <p:extLst>
      <p:ext uri="{BB962C8B-B14F-4D97-AF65-F5344CB8AC3E}">
        <p14:creationId xmlns:p14="http://schemas.microsoft.com/office/powerpoint/2010/main" val="995981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7.1.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Các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bước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để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giải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một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bài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toán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609931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3FC752-135B-4AEB-8DD6-D7E41F6B7401}"/>
              </a:ext>
            </a:extLst>
          </p:cNvPr>
          <p:cNvSpPr/>
          <p:nvPr/>
        </p:nvSpPr>
        <p:spPr>
          <a:xfrm>
            <a:off x="4979342" y="645235"/>
            <a:ext cx="1116658" cy="4423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BEGIN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8B9EA2-CC12-4B35-A324-C18AB6065C32}"/>
              </a:ext>
            </a:extLst>
          </p:cNvPr>
          <p:cNvSpPr/>
          <p:nvPr/>
        </p:nvSpPr>
        <p:spPr>
          <a:xfrm>
            <a:off x="4871139" y="1329074"/>
            <a:ext cx="1335024" cy="3004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1. ĐỌC ĐỀ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3FACFE57-6C68-4F47-A32C-2C658266EA8A}"/>
              </a:ext>
            </a:extLst>
          </p:cNvPr>
          <p:cNvSpPr/>
          <p:nvPr/>
        </p:nvSpPr>
        <p:spPr>
          <a:xfrm>
            <a:off x="7582662" y="424229"/>
            <a:ext cx="2932938" cy="754538"/>
          </a:xfrm>
          <a:prstGeom prst="wedgeEllipseCallout">
            <a:avLst>
              <a:gd name="adj1" fmla="val -96825"/>
              <a:gd name="adj2" fmla="val 8691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Đọc</a:t>
            </a:r>
            <a:r>
              <a:rPr lang="en-US" sz="1400"/>
              <a:t> </a:t>
            </a:r>
            <a:r>
              <a:rPr lang="en-US" sz="1400" err="1"/>
              <a:t>kỹ</a:t>
            </a:r>
            <a:r>
              <a:rPr lang="en-US" sz="1400"/>
              <a:t> </a:t>
            </a:r>
            <a:r>
              <a:rPr lang="en-US" sz="1400" err="1"/>
              <a:t>đề</a:t>
            </a:r>
            <a:endParaRPr lang="en-US" sz="1400"/>
          </a:p>
          <a:p>
            <a:pPr algn="ctr"/>
            <a:r>
              <a:rPr lang="en-US" sz="1400" err="1"/>
              <a:t>Hiểu</a:t>
            </a:r>
            <a:r>
              <a:rPr lang="en-US" sz="1400"/>
              <a:t> </a:t>
            </a:r>
            <a:r>
              <a:rPr lang="en-US" sz="1400" err="1"/>
              <a:t>đúng</a:t>
            </a:r>
            <a:r>
              <a:rPr lang="en-US" sz="1400"/>
              <a:t> </a:t>
            </a:r>
            <a:r>
              <a:rPr lang="en-US" sz="1400" err="1"/>
              <a:t>ví</a:t>
            </a:r>
            <a:r>
              <a:rPr lang="en-US" sz="1400"/>
              <a:t> </a:t>
            </a:r>
            <a:r>
              <a:rPr lang="en-US" sz="1400" err="1"/>
              <a:t>dụ</a:t>
            </a:r>
            <a:endParaRPr lang="en-US" sz="1400"/>
          </a:p>
          <a:p>
            <a:pPr algn="ctr"/>
            <a:r>
              <a:rPr lang="en-US" sz="1400" err="1"/>
              <a:t>Nắm</a:t>
            </a:r>
            <a:r>
              <a:rPr lang="en-US" sz="1400"/>
              <a:t> </a:t>
            </a:r>
            <a:r>
              <a:rPr lang="en-US" sz="1400" err="1"/>
              <a:t>rõ</a:t>
            </a:r>
            <a:r>
              <a:rPr lang="en-US" sz="1400"/>
              <a:t> range </a:t>
            </a:r>
            <a:r>
              <a:rPr lang="en-US" sz="1400" err="1"/>
              <a:t>của</a:t>
            </a:r>
            <a:r>
              <a:rPr lang="en-US" sz="1400"/>
              <a:t> </a:t>
            </a:r>
            <a:r>
              <a:rPr lang="en-US" sz="1400" err="1"/>
              <a:t>đề</a:t>
            </a:r>
            <a:r>
              <a:rPr lang="en-US" sz="1400"/>
              <a:t> </a:t>
            </a:r>
            <a:r>
              <a:rPr lang="en-US" sz="1400" err="1"/>
              <a:t>bài</a:t>
            </a:r>
            <a:endParaRPr lang="en-US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7F8D5C-82E8-4232-9FE6-7BDB39BB371B}"/>
              </a:ext>
            </a:extLst>
          </p:cNvPr>
          <p:cNvSpPr/>
          <p:nvPr/>
        </p:nvSpPr>
        <p:spPr>
          <a:xfrm>
            <a:off x="4764023" y="2135614"/>
            <a:ext cx="1549255" cy="2414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2. Ý TƯỞNG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CEBE8725-94D6-42F5-A971-A72AA6C102CD}"/>
              </a:ext>
            </a:extLst>
          </p:cNvPr>
          <p:cNvSpPr/>
          <p:nvPr/>
        </p:nvSpPr>
        <p:spPr>
          <a:xfrm>
            <a:off x="989044" y="1087613"/>
            <a:ext cx="2204415" cy="1104791"/>
          </a:xfrm>
          <a:prstGeom prst="wedgeEllipseCallout">
            <a:avLst>
              <a:gd name="adj1" fmla="val 120714"/>
              <a:gd name="adj2" fmla="val 5072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Tùy</a:t>
            </a:r>
            <a:r>
              <a:rPr lang="en-US" sz="1400"/>
              <a:t> </a:t>
            </a:r>
            <a:r>
              <a:rPr lang="en-US" sz="1400" err="1"/>
              <a:t>vào</a:t>
            </a:r>
            <a:r>
              <a:rPr lang="en-US" sz="1400"/>
              <a:t> </a:t>
            </a:r>
            <a:r>
              <a:rPr lang="en-US" sz="1400" err="1"/>
              <a:t>kinh</a:t>
            </a:r>
            <a:r>
              <a:rPr lang="en-US" sz="1400"/>
              <a:t> </a:t>
            </a:r>
            <a:r>
              <a:rPr lang="en-US" sz="1400" err="1"/>
              <a:t>nghiệm</a:t>
            </a:r>
            <a:r>
              <a:rPr lang="en-US" sz="1400"/>
              <a:t> </a:t>
            </a:r>
            <a:r>
              <a:rPr lang="en-US" sz="1400" err="1"/>
              <a:t>mà</a:t>
            </a:r>
            <a:r>
              <a:rPr lang="en-US" sz="1400"/>
              <a:t> </a:t>
            </a:r>
            <a:r>
              <a:rPr lang="en-US" sz="1400" err="1"/>
              <a:t>bước</a:t>
            </a:r>
            <a:r>
              <a:rPr lang="en-US" sz="1400"/>
              <a:t> </a:t>
            </a:r>
            <a:r>
              <a:rPr lang="en-US" sz="1400" err="1"/>
              <a:t>này</a:t>
            </a:r>
            <a:r>
              <a:rPr lang="en-US" sz="1400"/>
              <a:t> </a:t>
            </a:r>
            <a:r>
              <a:rPr lang="en-US" sz="1400" err="1"/>
              <a:t>có</a:t>
            </a:r>
            <a:r>
              <a:rPr lang="en-US" sz="1400"/>
              <a:t> </a:t>
            </a:r>
            <a:r>
              <a:rPr lang="en-US" sz="1400" err="1"/>
              <a:t>thể</a:t>
            </a:r>
            <a:r>
              <a:rPr lang="en-US" sz="1400"/>
              <a:t> </a:t>
            </a:r>
            <a:r>
              <a:rPr lang="en-US" sz="1400" err="1"/>
              <a:t>nhanh</a:t>
            </a:r>
            <a:r>
              <a:rPr lang="en-US" sz="1400"/>
              <a:t> </a:t>
            </a:r>
            <a:r>
              <a:rPr lang="en-US" sz="1400" err="1"/>
              <a:t>hoặc</a:t>
            </a:r>
            <a:r>
              <a:rPr lang="en-US" sz="1400"/>
              <a:t> </a:t>
            </a:r>
            <a:r>
              <a:rPr lang="en-US" sz="1400" err="1"/>
              <a:t>chậm</a:t>
            </a:r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94134E-FA0B-4294-B992-273F821AA7DC}"/>
              </a:ext>
            </a:extLst>
          </p:cNvPr>
          <p:cNvSpPr/>
          <p:nvPr/>
        </p:nvSpPr>
        <p:spPr>
          <a:xfrm>
            <a:off x="4700451" y="2866094"/>
            <a:ext cx="1676400" cy="311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3. Paper Code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8294A49C-C45E-450A-8B6E-1C19322CE4C5}"/>
              </a:ext>
            </a:extLst>
          </p:cNvPr>
          <p:cNvSpPr/>
          <p:nvPr/>
        </p:nvSpPr>
        <p:spPr>
          <a:xfrm>
            <a:off x="8444484" y="1885995"/>
            <a:ext cx="2279500" cy="832324"/>
          </a:xfrm>
          <a:prstGeom prst="wedgeEllipseCallout">
            <a:avLst>
              <a:gd name="adj1" fmla="val -142101"/>
              <a:gd name="adj2" fmla="val 835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Viết</a:t>
            </a:r>
            <a:r>
              <a:rPr lang="en-US" sz="1400"/>
              <a:t> </a:t>
            </a:r>
            <a:r>
              <a:rPr lang="en-US" sz="1400" err="1"/>
              <a:t>giả</a:t>
            </a:r>
            <a:r>
              <a:rPr lang="en-US" sz="1400"/>
              <a:t> </a:t>
            </a:r>
            <a:r>
              <a:rPr lang="en-US" sz="1400" err="1"/>
              <a:t>mã</a:t>
            </a:r>
            <a:r>
              <a:rPr lang="en-US" sz="1400"/>
              <a:t> ra </a:t>
            </a:r>
            <a:r>
              <a:rPr lang="en-US" sz="1400" err="1"/>
              <a:t>giấy</a:t>
            </a:r>
            <a:r>
              <a:rPr lang="en-US" sz="1400"/>
              <a:t> </a:t>
            </a:r>
            <a:r>
              <a:rPr lang="en-US" sz="1400" err="1"/>
              <a:t>và</a:t>
            </a:r>
            <a:r>
              <a:rPr lang="en-US" sz="1400"/>
              <a:t> </a:t>
            </a:r>
            <a:r>
              <a:rPr lang="en-US" sz="1400" err="1"/>
              <a:t>chạy</a:t>
            </a:r>
            <a:r>
              <a:rPr lang="en-US" sz="1400"/>
              <a:t> </a:t>
            </a:r>
            <a:r>
              <a:rPr lang="en-US" sz="1400" err="1"/>
              <a:t>từng</a:t>
            </a:r>
            <a:r>
              <a:rPr lang="en-US" sz="1400"/>
              <a:t> </a:t>
            </a:r>
            <a:r>
              <a:rPr lang="en-US" sz="1400" err="1"/>
              <a:t>bước</a:t>
            </a:r>
            <a:r>
              <a:rPr lang="en-US" sz="1400"/>
              <a:t> </a:t>
            </a:r>
            <a:r>
              <a:rPr lang="en-US" sz="1400" err="1"/>
              <a:t>với</a:t>
            </a:r>
            <a:r>
              <a:rPr lang="en-US" sz="1400"/>
              <a:t> </a:t>
            </a:r>
            <a:r>
              <a:rPr lang="en-US" sz="1400" err="1"/>
              <a:t>các</a:t>
            </a:r>
            <a:r>
              <a:rPr lang="en-US" sz="1400"/>
              <a:t> testcase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47952-0EFD-4DD4-A756-D0D19A2BF93B}"/>
              </a:ext>
            </a:extLst>
          </p:cNvPr>
          <p:cNvSpPr/>
          <p:nvPr/>
        </p:nvSpPr>
        <p:spPr>
          <a:xfrm>
            <a:off x="4700450" y="3626583"/>
            <a:ext cx="1676400" cy="287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4. Code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2251AFC5-3F2A-4996-964C-69DAFB3B62E6}"/>
              </a:ext>
            </a:extLst>
          </p:cNvPr>
          <p:cNvSpPr/>
          <p:nvPr/>
        </p:nvSpPr>
        <p:spPr>
          <a:xfrm>
            <a:off x="338210" y="2375855"/>
            <a:ext cx="1939550" cy="912279"/>
          </a:xfrm>
          <a:prstGeom prst="wedgeEllipseCallout">
            <a:avLst>
              <a:gd name="adj1" fmla="val 180092"/>
              <a:gd name="adj2" fmla="val -5990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Cứ</a:t>
            </a:r>
            <a:r>
              <a:rPr lang="en-US" sz="1400"/>
              <a:t> </a:t>
            </a:r>
            <a:r>
              <a:rPr lang="en-US" sz="1400" err="1"/>
              <a:t>bắt</a:t>
            </a:r>
            <a:r>
              <a:rPr lang="en-US" sz="1400"/>
              <a:t> </a:t>
            </a:r>
            <a:r>
              <a:rPr lang="en-US" sz="1400" err="1"/>
              <a:t>đầu</a:t>
            </a:r>
            <a:r>
              <a:rPr lang="en-US" sz="1400"/>
              <a:t> </a:t>
            </a:r>
            <a:r>
              <a:rPr lang="en-US" sz="1400" err="1"/>
              <a:t>bằng</a:t>
            </a:r>
            <a:r>
              <a:rPr lang="en-US" sz="1400"/>
              <a:t> ý </a:t>
            </a:r>
            <a:r>
              <a:rPr lang="en-US" sz="1400" err="1"/>
              <a:t>tưởng</a:t>
            </a:r>
            <a:r>
              <a:rPr lang="en-US" sz="1400"/>
              <a:t> TỒI </a:t>
            </a:r>
            <a:r>
              <a:rPr lang="en-US" sz="1400" err="1"/>
              <a:t>nhất</a:t>
            </a:r>
            <a:r>
              <a:rPr lang="en-US" sz="1400"/>
              <a:t> </a:t>
            </a:r>
            <a:r>
              <a:rPr lang="en-US" sz="1400" err="1"/>
              <a:t>trước</a:t>
            </a:r>
            <a:r>
              <a:rPr lang="en-US" sz="1400"/>
              <a:t>!</a:t>
            </a: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F2632126-68E9-4AB1-9748-8ACA777527EE}"/>
              </a:ext>
            </a:extLst>
          </p:cNvPr>
          <p:cNvSpPr/>
          <p:nvPr/>
        </p:nvSpPr>
        <p:spPr>
          <a:xfrm>
            <a:off x="8295132" y="3494926"/>
            <a:ext cx="2005864" cy="996210"/>
          </a:xfrm>
          <a:prstGeom prst="wedgeEllipseCallout">
            <a:avLst>
              <a:gd name="adj1" fmla="val -153813"/>
              <a:gd name="adj2" fmla="val -224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Bước</a:t>
            </a:r>
            <a:r>
              <a:rPr lang="en-US" sz="1400"/>
              <a:t> </a:t>
            </a:r>
            <a:r>
              <a:rPr lang="en-US" sz="1400" err="1"/>
              <a:t>này</a:t>
            </a:r>
            <a:r>
              <a:rPr lang="en-US" sz="1400"/>
              <a:t> </a:t>
            </a:r>
            <a:r>
              <a:rPr lang="en-US" sz="1400" err="1"/>
              <a:t>chỉ</a:t>
            </a:r>
            <a:r>
              <a:rPr lang="en-US" sz="1400"/>
              <a:t> </a:t>
            </a:r>
            <a:r>
              <a:rPr lang="en-US" sz="1400" err="1"/>
              <a:t>cần</a:t>
            </a:r>
            <a:r>
              <a:rPr lang="en-US" sz="1400"/>
              <a:t> CẨN THẬN </a:t>
            </a:r>
            <a:r>
              <a:rPr lang="en-US" sz="1400" err="1"/>
              <a:t>thôi</a:t>
            </a:r>
            <a:endParaRPr lang="en-US" sz="140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6C24D32E-E734-4AE1-BC70-0D4317344F08}"/>
              </a:ext>
            </a:extLst>
          </p:cNvPr>
          <p:cNvSpPr/>
          <p:nvPr/>
        </p:nvSpPr>
        <p:spPr>
          <a:xfrm>
            <a:off x="4680562" y="4276598"/>
            <a:ext cx="1729033" cy="57106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Submit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81D79036-C49B-44CA-B8A8-5B3F70921B92}"/>
              </a:ext>
            </a:extLst>
          </p:cNvPr>
          <p:cNvSpPr/>
          <p:nvPr/>
        </p:nvSpPr>
        <p:spPr>
          <a:xfrm>
            <a:off x="4702948" y="5235850"/>
            <a:ext cx="1684261" cy="57418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Tối</a:t>
            </a:r>
            <a:r>
              <a:rPr lang="en-US" sz="1600"/>
              <a:t> </a:t>
            </a:r>
            <a:r>
              <a:rPr lang="en-US" sz="1600" err="1"/>
              <a:t>Ưu</a:t>
            </a:r>
            <a:endParaRPr lang="en-US" sz="1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64C70C-71D0-4713-A3FC-A811652FDE9F}"/>
              </a:ext>
            </a:extLst>
          </p:cNvPr>
          <p:cNvSpPr/>
          <p:nvPr/>
        </p:nvSpPr>
        <p:spPr>
          <a:xfrm>
            <a:off x="5001113" y="6198224"/>
            <a:ext cx="1094887" cy="4848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BCAA68-4962-4288-9A7F-B3391B436211}"/>
              </a:ext>
            </a:extLst>
          </p:cNvPr>
          <p:cNvSpPr/>
          <p:nvPr/>
        </p:nvSpPr>
        <p:spPr>
          <a:xfrm>
            <a:off x="2148201" y="4314573"/>
            <a:ext cx="1676400" cy="49377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222222"/>
                </a:solidFill>
              </a:rPr>
              <a:t>5. Debug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BEB65C-B25F-4DB6-9AD3-1306077CF5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5538651" y="1629548"/>
            <a:ext cx="0" cy="50606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0048F6-498D-4935-9625-2D240E84E8A8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538651" y="2377075"/>
            <a:ext cx="0" cy="48901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E65189-CB34-4E2A-9C56-7DEC9341E734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5538650" y="3177494"/>
            <a:ext cx="1" cy="44908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D6733B-6D5D-4B03-B340-FFF08E69EF89}"/>
              </a:ext>
            </a:extLst>
          </p:cNvPr>
          <p:cNvCxnSpPr>
            <a:cxnSpLocks/>
            <a:stCxn id="22" idx="2"/>
            <a:endCxn id="12" idx="0"/>
          </p:cNvCxnSpPr>
          <p:nvPr/>
        </p:nvCxnSpPr>
        <p:spPr>
          <a:xfrm>
            <a:off x="5538650" y="3913647"/>
            <a:ext cx="6429" cy="36295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57A53BF-041C-4E9E-92B6-C090EB266B41}"/>
              </a:ext>
            </a:extLst>
          </p:cNvPr>
          <p:cNvCxnSpPr>
            <a:cxnSpLocks/>
            <a:stCxn id="12" idx="2"/>
            <a:endCxn id="26" idx="0"/>
          </p:cNvCxnSpPr>
          <p:nvPr/>
        </p:nvCxnSpPr>
        <p:spPr>
          <a:xfrm>
            <a:off x="5545079" y="4847663"/>
            <a:ext cx="0" cy="3881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0AEF97-2BB4-4CC4-8E18-AB46F27BB346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5545079" y="5810037"/>
            <a:ext cx="3478" cy="388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B4D7816-BF46-4F67-BE70-181DE2BAE295}"/>
              </a:ext>
            </a:extLst>
          </p:cNvPr>
          <p:cNvCxnSpPr>
            <a:cxnSpLocks/>
            <a:stCxn id="12" idx="1"/>
            <a:endCxn id="28" idx="3"/>
          </p:cNvCxnSpPr>
          <p:nvPr/>
        </p:nvCxnSpPr>
        <p:spPr>
          <a:xfrm flipH="1" flipV="1">
            <a:off x="3824601" y="4561461"/>
            <a:ext cx="855961" cy="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24DD262-D5A0-446F-9707-9BC988B60E6E}"/>
              </a:ext>
            </a:extLst>
          </p:cNvPr>
          <p:cNvCxnSpPr>
            <a:cxnSpLocks/>
            <a:stCxn id="26" idx="3"/>
            <a:endCxn id="18" idx="3"/>
          </p:cNvCxnSpPr>
          <p:nvPr/>
        </p:nvCxnSpPr>
        <p:spPr>
          <a:xfrm flipH="1" flipV="1">
            <a:off x="6313278" y="2256345"/>
            <a:ext cx="73931" cy="3266599"/>
          </a:xfrm>
          <a:prstGeom prst="bentConnector3">
            <a:avLst>
              <a:gd name="adj1" fmla="val -93182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7E1779E-19D4-460D-8A2E-A718186F363B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5537671" y="1087613"/>
            <a:ext cx="980" cy="2414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0BBC9DE-5F85-484D-8B62-F33E0160890F}"/>
              </a:ext>
            </a:extLst>
          </p:cNvPr>
          <p:cNvCxnSpPr>
            <a:cxnSpLocks/>
            <a:stCxn id="28" idx="0"/>
            <a:endCxn id="22" idx="1"/>
          </p:cNvCxnSpPr>
          <p:nvPr/>
        </p:nvCxnSpPr>
        <p:spPr>
          <a:xfrm rot="5400000" flipH="1" flipV="1">
            <a:off x="3571196" y="3185320"/>
            <a:ext cx="544458" cy="1714049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peech Bubble: Oval 75">
            <a:extLst>
              <a:ext uri="{FF2B5EF4-FFF2-40B4-BE49-F238E27FC236}">
                <a16:creationId xmlns:a16="http://schemas.microsoft.com/office/drawing/2014/main" id="{CBD38AE4-C4F1-4A23-9F08-07CA8519C6EE}"/>
              </a:ext>
            </a:extLst>
          </p:cNvPr>
          <p:cNvSpPr/>
          <p:nvPr/>
        </p:nvSpPr>
        <p:spPr>
          <a:xfrm>
            <a:off x="285531" y="5235850"/>
            <a:ext cx="2005864" cy="996210"/>
          </a:xfrm>
          <a:prstGeom prst="wedgeEllipseCallout">
            <a:avLst>
              <a:gd name="adj1" fmla="val 49621"/>
              <a:gd name="adj2" fmla="val -1198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err="1"/>
              <a:t>Cần</a:t>
            </a:r>
            <a:r>
              <a:rPr lang="en-US" sz="1400"/>
              <a:t> </a:t>
            </a:r>
            <a:r>
              <a:rPr lang="en-US" sz="1400" err="1"/>
              <a:t>nắm</a:t>
            </a:r>
            <a:r>
              <a:rPr lang="en-US" sz="1400"/>
              <a:t> </a:t>
            </a:r>
            <a:r>
              <a:rPr lang="en-US" sz="1400" err="1"/>
              <a:t>rõ</a:t>
            </a:r>
            <a:r>
              <a:rPr lang="en-US" sz="1400"/>
              <a:t> </a:t>
            </a:r>
            <a:r>
              <a:rPr lang="en-US" sz="1400" err="1"/>
              <a:t>các</a:t>
            </a:r>
            <a:r>
              <a:rPr lang="en-US" sz="1400"/>
              <a:t> </a:t>
            </a:r>
            <a:r>
              <a:rPr lang="en-US" sz="1400" err="1"/>
              <a:t>kỹ</a:t>
            </a:r>
            <a:r>
              <a:rPr lang="en-US" sz="1400"/>
              <a:t> </a:t>
            </a:r>
            <a:r>
              <a:rPr lang="en-US" sz="1400" err="1"/>
              <a:t>thuật</a:t>
            </a:r>
            <a:r>
              <a:rPr lang="en-US" sz="1400"/>
              <a:t> debug </a:t>
            </a:r>
            <a:r>
              <a:rPr lang="en-US" sz="1400" err="1"/>
              <a:t>cho</a:t>
            </a:r>
            <a:r>
              <a:rPr lang="en-US" sz="1400"/>
              <a:t> </a:t>
            </a:r>
            <a:r>
              <a:rPr lang="en-US" sz="1400" err="1"/>
              <a:t>hiệu</a:t>
            </a:r>
            <a:r>
              <a:rPr lang="en-US" sz="1400"/>
              <a:t> </a:t>
            </a:r>
            <a:r>
              <a:rPr lang="en-US" sz="1400" err="1"/>
              <a:t>quả</a:t>
            </a:r>
            <a:endParaRPr lang="en-US" sz="14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FA1DED3-5F1C-4584-AB6B-BD87541533EF}"/>
              </a:ext>
            </a:extLst>
          </p:cNvPr>
          <p:cNvSpPr txBox="1"/>
          <p:nvPr/>
        </p:nvSpPr>
        <p:spPr>
          <a:xfrm>
            <a:off x="4020222" y="4205240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2D4618-3329-406E-94C8-991BF81CD347}"/>
              </a:ext>
            </a:extLst>
          </p:cNvPr>
          <p:cNvSpPr txBox="1"/>
          <p:nvPr/>
        </p:nvSpPr>
        <p:spPr>
          <a:xfrm>
            <a:off x="5548557" y="481597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5A9759-286F-46A8-9C34-290EA596A913}"/>
              </a:ext>
            </a:extLst>
          </p:cNvPr>
          <p:cNvSpPr txBox="1"/>
          <p:nvPr/>
        </p:nvSpPr>
        <p:spPr>
          <a:xfrm>
            <a:off x="6472663" y="515303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6F97F7-E5A4-4351-91BA-6475E6EC249F}"/>
              </a:ext>
            </a:extLst>
          </p:cNvPr>
          <p:cNvSpPr txBox="1"/>
          <p:nvPr/>
        </p:nvSpPr>
        <p:spPr>
          <a:xfrm>
            <a:off x="5586763" y="5787969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92099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2" grpId="0" animBg="1"/>
      <p:bldP spid="26" grpId="0" animBg="1"/>
      <p:bldP spid="27" grpId="0" animBg="1"/>
      <p:bldP spid="28" grpId="0" animBg="1"/>
      <p:bldP spid="76" grpId="0" animBg="1"/>
      <p:bldP spid="77" grpId="0"/>
      <p:bldP spid="78" grpId="0"/>
      <p:bldP spid="79" grpId="0"/>
      <p:bldP spid="8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7.1.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Các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bước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để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giải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một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bài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toán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593447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32F5B-CFB5-AA47-A41E-735E096023BE}"/>
              </a:ext>
            </a:extLst>
          </p:cNvPr>
          <p:cNvSpPr txBox="1"/>
          <p:nvPr/>
        </p:nvSpPr>
        <p:spPr>
          <a:xfrm>
            <a:off x="1095983" y="803528"/>
            <a:ext cx="5971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err="1">
                <a:solidFill>
                  <a:srgbClr val="F19E3A"/>
                </a:solidFill>
              </a:rPr>
              <a:t>Bước</a:t>
            </a:r>
            <a:r>
              <a:rPr lang="en-US" sz="3200" b="1">
                <a:solidFill>
                  <a:srgbClr val="F19E3A"/>
                </a:solidFill>
              </a:rPr>
              <a:t> 1</a:t>
            </a:r>
            <a:r>
              <a:rPr lang="en-US" sz="3200">
                <a:solidFill>
                  <a:schemeClr val="bg1"/>
                </a:solidFill>
              </a:rPr>
              <a:t>: </a:t>
            </a:r>
            <a:r>
              <a:rPr lang="en-US" sz="3200" err="1">
                <a:solidFill>
                  <a:schemeClr val="bg1"/>
                </a:solidFill>
              </a:rPr>
              <a:t>Đọc</a:t>
            </a:r>
            <a:r>
              <a:rPr lang="en-US" sz="3200">
                <a:solidFill>
                  <a:schemeClr val="bg1"/>
                </a:solidFill>
              </a:rPr>
              <a:t> –</a:t>
            </a:r>
            <a:r>
              <a:rPr lang="en-US" sz="3200" err="1">
                <a:solidFill>
                  <a:schemeClr val="bg1"/>
                </a:solidFill>
              </a:rPr>
              <a:t>hiểu-đúng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đề</a:t>
            </a:r>
            <a:r>
              <a:rPr lang="en-US" sz="3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8A943-4F63-4B79-87CF-A40034FE631C}"/>
              </a:ext>
            </a:extLst>
          </p:cNvPr>
          <p:cNvSpPr txBox="1"/>
          <p:nvPr/>
        </p:nvSpPr>
        <p:spPr>
          <a:xfrm>
            <a:off x="1095983" y="1558002"/>
            <a:ext cx="373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err="1">
                <a:solidFill>
                  <a:srgbClr val="F19E3A"/>
                </a:solidFill>
              </a:rPr>
              <a:t>Bước</a:t>
            </a:r>
            <a:r>
              <a:rPr lang="en-US" sz="3200" b="1">
                <a:solidFill>
                  <a:srgbClr val="F19E3A"/>
                </a:solidFill>
              </a:rPr>
              <a:t> 2</a:t>
            </a:r>
            <a:r>
              <a:rPr lang="en-US" sz="3200">
                <a:solidFill>
                  <a:schemeClr val="bg1"/>
                </a:solidFill>
              </a:rPr>
              <a:t>: Ý </a:t>
            </a:r>
            <a:r>
              <a:rPr lang="en-US" sz="3200" err="1">
                <a:solidFill>
                  <a:schemeClr val="bg1"/>
                </a:solidFill>
              </a:rPr>
              <a:t>tưởng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8623B-711A-404A-A857-E7D433030071}"/>
              </a:ext>
            </a:extLst>
          </p:cNvPr>
          <p:cNvSpPr txBox="1"/>
          <p:nvPr/>
        </p:nvSpPr>
        <p:spPr>
          <a:xfrm>
            <a:off x="1095979" y="3232412"/>
            <a:ext cx="540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err="1">
                <a:solidFill>
                  <a:srgbClr val="F19E3A"/>
                </a:solidFill>
              </a:rPr>
              <a:t>Bước</a:t>
            </a:r>
            <a:r>
              <a:rPr lang="en-US" sz="3200" b="1">
                <a:solidFill>
                  <a:srgbClr val="F19E3A"/>
                </a:solidFill>
              </a:rPr>
              <a:t> 4</a:t>
            </a:r>
            <a:r>
              <a:rPr lang="en-US" sz="3200">
                <a:solidFill>
                  <a:schemeClr val="bg1"/>
                </a:solidFill>
              </a:rPr>
              <a:t>: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1FC19-70AB-4C54-A4B8-C507981390FF}"/>
              </a:ext>
            </a:extLst>
          </p:cNvPr>
          <p:cNvSpPr txBox="1"/>
          <p:nvPr/>
        </p:nvSpPr>
        <p:spPr>
          <a:xfrm>
            <a:off x="1095979" y="2365802"/>
            <a:ext cx="720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err="1">
                <a:solidFill>
                  <a:srgbClr val="F19E3A"/>
                </a:solidFill>
              </a:rPr>
              <a:t>Bước</a:t>
            </a:r>
            <a:r>
              <a:rPr lang="en-US" sz="3200" b="1">
                <a:solidFill>
                  <a:srgbClr val="F19E3A"/>
                </a:solidFill>
              </a:rPr>
              <a:t> 3</a:t>
            </a:r>
            <a:r>
              <a:rPr lang="en-US" sz="3200">
                <a:solidFill>
                  <a:schemeClr val="bg1"/>
                </a:solidFill>
              </a:rPr>
              <a:t>: </a:t>
            </a:r>
            <a:r>
              <a:rPr lang="en-US" sz="3200" err="1">
                <a:solidFill>
                  <a:schemeClr val="bg1"/>
                </a:solidFill>
              </a:rPr>
              <a:t>Viết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giả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mã</a:t>
            </a:r>
            <a:r>
              <a:rPr lang="en-US" sz="3200">
                <a:solidFill>
                  <a:schemeClr val="bg1"/>
                </a:solidFill>
              </a:rPr>
              <a:t> ra GIẤY &amp;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9D513-73DD-4ED3-BACB-03A19F5EFF58}"/>
              </a:ext>
            </a:extLst>
          </p:cNvPr>
          <p:cNvSpPr txBox="1"/>
          <p:nvPr/>
        </p:nvSpPr>
        <p:spPr>
          <a:xfrm>
            <a:off x="1095977" y="4050566"/>
            <a:ext cx="540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err="1">
                <a:solidFill>
                  <a:srgbClr val="F19E3A"/>
                </a:solidFill>
              </a:rPr>
              <a:t>Bước</a:t>
            </a:r>
            <a:r>
              <a:rPr lang="en-US" sz="3200" b="1">
                <a:solidFill>
                  <a:srgbClr val="F19E3A"/>
                </a:solidFill>
              </a:rPr>
              <a:t> 5</a:t>
            </a:r>
            <a:r>
              <a:rPr lang="en-US" sz="3200">
                <a:solidFill>
                  <a:schemeClr val="bg1"/>
                </a:solidFill>
              </a:rPr>
              <a:t>: Debug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E8A62C-99AB-4A5D-93DE-64F2907382F1}"/>
              </a:ext>
            </a:extLst>
          </p:cNvPr>
          <p:cNvSpPr txBox="1"/>
          <p:nvPr/>
        </p:nvSpPr>
        <p:spPr>
          <a:xfrm>
            <a:off x="1095983" y="4865311"/>
            <a:ext cx="540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err="1">
                <a:solidFill>
                  <a:srgbClr val="F19E3A"/>
                </a:solidFill>
              </a:rPr>
              <a:t>Bước</a:t>
            </a:r>
            <a:r>
              <a:rPr lang="en-US" sz="3200" b="1">
                <a:solidFill>
                  <a:srgbClr val="F19E3A"/>
                </a:solidFill>
              </a:rPr>
              <a:t> 6</a:t>
            </a:r>
            <a:r>
              <a:rPr lang="en-US" sz="3200">
                <a:solidFill>
                  <a:schemeClr val="bg1"/>
                </a:solidFill>
              </a:rPr>
              <a:t>: </a:t>
            </a:r>
            <a:r>
              <a:rPr lang="en-US" sz="3200" err="1">
                <a:solidFill>
                  <a:schemeClr val="bg1"/>
                </a:solidFill>
              </a:rPr>
              <a:t>Tối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ưu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44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8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7.2.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Những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thứ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quan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trọng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hơn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593447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29405-A2E8-4898-AAFC-8CA6139EF9E0}"/>
              </a:ext>
            </a:extLst>
          </p:cNvPr>
          <p:cNvSpPr txBox="1"/>
          <p:nvPr/>
        </p:nvSpPr>
        <p:spPr>
          <a:xfrm>
            <a:off x="361459" y="904218"/>
            <a:ext cx="540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1. </a:t>
            </a:r>
            <a:r>
              <a:rPr lang="en-US" sz="3200" b="1">
                <a:solidFill>
                  <a:srgbClr val="F19E3A"/>
                </a:solidFill>
              </a:rPr>
              <a:t>SẠCH</a:t>
            </a:r>
            <a:r>
              <a:rPr lang="en-US" sz="3200">
                <a:solidFill>
                  <a:schemeClr val="bg1"/>
                </a:solidFill>
              </a:rPr>
              <a:t> và </a:t>
            </a:r>
            <a:r>
              <a:rPr lang="en-US" sz="3200" b="1">
                <a:solidFill>
                  <a:srgbClr val="F19E3A"/>
                </a:solidFill>
              </a:rPr>
              <a:t>ĐẸP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72D5B-7C15-4723-864C-081DDCAB823C}"/>
              </a:ext>
            </a:extLst>
          </p:cNvPr>
          <p:cNvSpPr txBox="1"/>
          <p:nvPr/>
        </p:nvSpPr>
        <p:spPr>
          <a:xfrm>
            <a:off x="361460" y="2610446"/>
            <a:ext cx="540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2. Dễ </a:t>
            </a:r>
            <a:r>
              <a:rPr lang="en-US" sz="3200" b="1">
                <a:solidFill>
                  <a:srgbClr val="F19E3A"/>
                </a:solidFill>
              </a:rPr>
              <a:t>ĐỌC</a:t>
            </a:r>
            <a:r>
              <a:rPr lang="en-US" sz="3200">
                <a:solidFill>
                  <a:schemeClr val="bg1"/>
                </a:solidFill>
              </a:rPr>
              <a:t> &amp; Dễ </a:t>
            </a:r>
            <a:r>
              <a:rPr lang="en-US" sz="3200" b="1">
                <a:solidFill>
                  <a:srgbClr val="F19E3A"/>
                </a:solidFill>
              </a:rPr>
              <a:t>HIỂU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DBFF7-C5A0-4C67-A0B5-CCE3AFF52365}"/>
              </a:ext>
            </a:extLst>
          </p:cNvPr>
          <p:cNvSpPr txBox="1"/>
          <p:nvPr/>
        </p:nvSpPr>
        <p:spPr>
          <a:xfrm>
            <a:off x="361458" y="3780642"/>
            <a:ext cx="540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3. Dễ </a:t>
            </a:r>
            <a:r>
              <a:rPr lang="en-US" sz="3200" b="1">
                <a:solidFill>
                  <a:srgbClr val="F19E3A"/>
                </a:solidFill>
              </a:rPr>
              <a:t>DEBUG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FE33C-F469-4F35-A733-30331255E411}"/>
              </a:ext>
            </a:extLst>
          </p:cNvPr>
          <p:cNvSpPr txBox="1"/>
          <p:nvPr/>
        </p:nvSpPr>
        <p:spPr>
          <a:xfrm>
            <a:off x="1458785" y="2068435"/>
            <a:ext cx="540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bg1"/>
                </a:solidFill>
              </a:rPr>
              <a:t> Tuân thủ coding convention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60928-0CBB-47BA-9881-B092A8585816}"/>
              </a:ext>
            </a:extLst>
          </p:cNvPr>
          <p:cNvSpPr txBox="1"/>
          <p:nvPr/>
        </p:nvSpPr>
        <p:spPr>
          <a:xfrm>
            <a:off x="1458785" y="1563360"/>
            <a:ext cx="6500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bg1"/>
                </a:solidFill>
              </a:rPr>
              <a:t> Tuân thủ các quy định cơ bản khi viết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3BA96-4598-4524-9BB2-AE7CA570E093}"/>
              </a:ext>
            </a:extLst>
          </p:cNvPr>
          <p:cNvSpPr txBox="1"/>
          <p:nvPr/>
        </p:nvSpPr>
        <p:spPr>
          <a:xfrm>
            <a:off x="1458785" y="3275567"/>
            <a:ext cx="7790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bg1"/>
                </a:solidFill>
              </a:rPr>
              <a:t> Đặt tên biến, tên hàm, tên class sao cho có ý nghĩa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C5393-387D-49FD-BC21-CB989D887791}"/>
              </a:ext>
            </a:extLst>
          </p:cNvPr>
          <p:cNvSpPr txBox="1"/>
          <p:nvPr/>
        </p:nvSpPr>
        <p:spPr>
          <a:xfrm>
            <a:off x="1458785" y="4410754"/>
            <a:ext cx="7790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bg1"/>
                </a:solidFill>
              </a:rPr>
              <a:t> Tổ chức chương trình thành cách function / chương trình con, làm các nhiệm vụ khác nhau.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D2E5A-5A53-400B-8121-EF3E63EFFAEB}"/>
              </a:ext>
            </a:extLst>
          </p:cNvPr>
          <p:cNvSpPr txBox="1"/>
          <p:nvPr/>
        </p:nvSpPr>
        <p:spPr>
          <a:xfrm>
            <a:off x="361460" y="5241751"/>
            <a:ext cx="5405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4. </a:t>
            </a:r>
            <a:r>
              <a:rPr lang="en-US" sz="3200" b="1">
                <a:solidFill>
                  <a:srgbClr val="F19E3A"/>
                </a:solidFill>
              </a:rPr>
              <a:t>TEST</a:t>
            </a:r>
            <a:r>
              <a:rPr lang="en-US" sz="3200">
                <a:solidFill>
                  <a:schemeClr val="bg1"/>
                </a:solidFill>
              </a:rPr>
              <a:t> càng </a:t>
            </a:r>
            <a:r>
              <a:rPr lang="en-US" sz="3200" b="1">
                <a:solidFill>
                  <a:srgbClr val="F19E3A"/>
                </a:solidFill>
              </a:rPr>
              <a:t>SỚM</a:t>
            </a:r>
            <a:r>
              <a:rPr lang="en-US" sz="3200">
                <a:solidFill>
                  <a:schemeClr val="bg1"/>
                </a:solidFill>
              </a:rPr>
              <a:t> càng </a:t>
            </a:r>
            <a:r>
              <a:rPr lang="en-US" sz="3200" b="1">
                <a:solidFill>
                  <a:srgbClr val="F19E3A"/>
                </a:solidFill>
              </a:rPr>
              <a:t>TỐT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945BB-BF41-4881-ADA8-07CBFB8A0711}"/>
              </a:ext>
            </a:extLst>
          </p:cNvPr>
          <p:cNvSpPr txBox="1"/>
          <p:nvPr/>
        </p:nvSpPr>
        <p:spPr>
          <a:xfrm>
            <a:off x="1458785" y="5805291"/>
            <a:ext cx="11380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bg1"/>
                </a:solidFill>
              </a:rPr>
              <a:t> Mỗi khi hoàn thành một chức năng / function, nên test luôn tính đúng đắn của nó.</a:t>
            </a:r>
          </a:p>
        </p:txBody>
      </p:sp>
    </p:spTree>
    <p:extLst>
      <p:ext uri="{BB962C8B-B14F-4D97-AF65-F5344CB8AC3E}">
        <p14:creationId xmlns:p14="http://schemas.microsoft.com/office/powerpoint/2010/main" val="775608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1" y="24310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8.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Nhận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xét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bài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tập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về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nhà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609931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7CF8C-162A-4EA3-8D0C-B4F964453F65}"/>
              </a:ext>
            </a:extLst>
          </p:cNvPr>
          <p:cNvSpPr txBox="1"/>
          <p:nvPr/>
        </p:nvSpPr>
        <p:spPr>
          <a:xfrm>
            <a:off x="608802" y="1198238"/>
            <a:ext cx="548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chemeClr val="bg1"/>
                </a:solidFill>
              </a:rPr>
              <a:t>Một số </a:t>
            </a:r>
            <a:r>
              <a:rPr lang="en-US" sz="3200" b="1">
                <a:solidFill>
                  <a:srgbClr val="F19E3A"/>
                </a:solidFill>
              </a:rPr>
              <a:t>lỗi</a:t>
            </a:r>
            <a:r>
              <a:rPr lang="en-US" sz="3200" b="1">
                <a:solidFill>
                  <a:schemeClr val="bg1"/>
                </a:solidFill>
              </a:rPr>
              <a:t> hay gặp: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1B4F0-A76A-409B-BBC1-0311631F5F52}"/>
              </a:ext>
            </a:extLst>
          </p:cNvPr>
          <p:cNvSpPr txBox="1"/>
          <p:nvPr/>
        </p:nvSpPr>
        <p:spPr>
          <a:xfrm>
            <a:off x="1758048" y="2040811"/>
            <a:ext cx="5487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>
                <a:solidFill>
                  <a:schemeClr val="bg1"/>
                </a:solidFill>
              </a:rPr>
              <a:t>Code chưa </a:t>
            </a:r>
            <a:r>
              <a:rPr lang="en-US" sz="3200" b="1">
                <a:solidFill>
                  <a:srgbClr val="F19E3A"/>
                </a:solidFill>
              </a:rPr>
              <a:t>format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BBCC4-C9AF-4052-8BBC-592BEC82CDE3}"/>
              </a:ext>
            </a:extLst>
          </p:cNvPr>
          <p:cNvSpPr txBox="1"/>
          <p:nvPr/>
        </p:nvSpPr>
        <p:spPr>
          <a:xfrm>
            <a:off x="1758048" y="2785149"/>
            <a:ext cx="8525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>
                <a:solidFill>
                  <a:schemeClr val="bg1"/>
                </a:solidFill>
              </a:rPr>
              <a:t>Một số thao tác </a:t>
            </a:r>
            <a:r>
              <a:rPr lang="en-US" sz="3200" b="1">
                <a:solidFill>
                  <a:srgbClr val="F19E3A"/>
                </a:solidFill>
              </a:rPr>
              <a:t>thừa </a:t>
            </a:r>
            <a:r>
              <a:rPr lang="en-US" sz="3200" b="1">
                <a:solidFill>
                  <a:schemeClr val="bg1"/>
                </a:solidFill>
              </a:rPr>
              <a:t>hoặc</a:t>
            </a:r>
            <a:r>
              <a:rPr lang="en-US" sz="3200" b="1">
                <a:solidFill>
                  <a:srgbClr val="F19E3A"/>
                </a:solidFill>
              </a:rPr>
              <a:t> chưa hợp lý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0CE10-D0B5-48CA-A9D3-12BCD1E8DFD7}"/>
              </a:ext>
            </a:extLst>
          </p:cNvPr>
          <p:cNvSpPr txBox="1"/>
          <p:nvPr/>
        </p:nvSpPr>
        <p:spPr>
          <a:xfrm>
            <a:off x="1758048" y="3488077"/>
            <a:ext cx="8525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1">
                <a:solidFill>
                  <a:schemeClr val="bg1"/>
                </a:solidFill>
              </a:rPr>
              <a:t>No </a:t>
            </a:r>
            <a:r>
              <a:rPr lang="en-US" sz="3200" b="1">
                <a:solidFill>
                  <a:srgbClr val="F19E3A"/>
                </a:solidFill>
              </a:rPr>
              <a:t>Copy</a:t>
            </a:r>
            <a:r>
              <a:rPr lang="en-US" sz="3200" b="1">
                <a:solidFill>
                  <a:schemeClr val="bg1"/>
                </a:solidFill>
              </a:rPr>
              <a:t>/</a:t>
            </a:r>
            <a:r>
              <a:rPr lang="en-US" sz="3200" b="1">
                <a:solidFill>
                  <a:srgbClr val="F19E3A"/>
                </a:solidFill>
              </a:rPr>
              <a:t>Paste</a:t>
            </a:r>
            <a:r>
              <a:rPr lang="en-US" sz="3200" b="1">
                <a:solidFill>
                  <a:schemeClr val="bg1"/>
                </a:solidFill>
              </a:rPr>
              <a:t>.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15595-633D-AB40-BF16-69A8E397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9" y="1527718"/>
            <a:ext cx="5343422" cy="3804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14A2A3-4870-CD4C-98D3-B1FB5571A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39" y="1527718"/>
            <a:ext cx="4361115" cy="3804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125F2-C01B-B244-9F96-FCAF13A7EDC5}"/>
              </a:ext>
            </a:extLst>
          </p:cNvPr>
          <p:cNvSpPr/>
          <p:nvPr/>
        </p:nvSpPr>
        <p:spPr>
          <a:xfrm>
            <a:off x="2129082" y="5532069"/>
            <a:ext cx="251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19E3A"/>
                </a:solidFill>
              </a:rPr>
              <a:t>Youtube</a:t>
            </a:r>
            <a:r>
              <a:rPr lang="en-US">
                <a:solidFill>
                  <a:schemeClr val="bg1"/>
                </a:solidFill>
              </a:rPr>
              <a:t>: 	The Brown Box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6EEC9-AD2C-884A-81A6-27EBB9CF9974}"/>
              </a:ext>
            </a:extLst>
          </p:cNvPr>
          <p:cNvSpPr/>
          <p:nvPr/>
        </p:nvSpPr>
        <p:spPr>
          <a:xfrm>
            <a:off x="8491327" y="5545626"/>
            <a:ext cx="71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19E3A"/>
                </a:solidFill>
              </a:rPr>
              <a:t>Unica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44943-A8CA-323B-A8DC-62FD55C9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79" y="2281704"/>
            <a:ext cx="6555441" cy="22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Tám chuyện về CTDL&amp;GT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65379" cy="276999"/>
          </a:xfrm>
          <a:custGeom>
            <a:avLst/>
            <a:gdLst>
              <a:gd name="connsiteX0" fmla="*/ 0 w 2765379"/>
              <a:gd name="connsiteY0" fmla="*/ 0 h 276999"/>
              <a:gd name="connsiteX1" fmla="*/ 636037 w 2765379"/>
              <a:gd name="connsiteY1" fmla="*/ 0 h 276999"/>
              <a:gd name="connsiteX2" fmla="*/ 1299728 w 2765379"/>
              <a:gd name="connsiteY2" fmla="*/ 0 h 276999"/>
              <a:gd name="connsiteX3" fmla="*/ 1935765 w 2765379"/>
              <a:gd name="connsiteY3" fmla="*/ 0 h 276999"/>
              <a:gd name="connsiteX4" fmla="*/ 2765379 w 2765379"/>
              <a:gd name="connsiteY4" fmla="*/ 0 h 276999"/>
              <a:gd name="connsiteX5" fmla="*/ 2765379 w 2765379"/>
              <a:gd name="connsiteY5" fmla="*/ 276999 h 276999"/>
              <a:gd name="connsiteX6" fmla="*/ 2156996 w 2765379"/>
              <a:gd name="connsiteY6" fmla="*/ 276999 h 276999"/>
              <a:gd name="connsiteX7" fmla="*/ 1548612 w 2765379"/>
              <a:gd name="connsiteY7" fmla="*/ 276999 h 276999"/>
              <a:gd name="connsiteX8" fmla="*/ 884921 w 2765379"/>
              <a:gd name="connsiteY8" fmla="*/ 276999 h 276999"/>
              <a:gd name="connsiteX9" fmla="*/ 0 w 2765379"/>
              <a:gd name="connsiteY9" fmla="*/ 276999 h 276999"/>
              <a:gd name="connsiteX10" fmla="*/ 0 w 2765379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5379" h="276999" extrusionOk="0">
                <a:moveTo>
                  <a:pt x="0" y="0"/>
                </a:moveTo>
                <a:cubicBezTo>
                  <a:pt x="159434" y="-9403"/>
                  <a:pt x="433104" y="25237"/>
                  <a:pt x="636037" y="0"/>
                </a:cubicBezTo>
                <a:cubicBezTo>
                  <a:pt x="838970" y="-25237"/>
                  <a:pt x="1156175" y="9186"/>
                  <a:pt x="1299728" y="0"/>
                </a:cubicBezTo>
                <a:cubicBezTo>
                  <a:pt x="1443281" y="-9186"/>
                  <a:pt x="1788592" y="-17773"/>
                  <a:pt x="1935765" y="0"/>
                </a:cubicBezTo>
                <a:cubicBezTo>
                  <a:pt x="2082938" y="17773"/>
                  <a:pt x="2465079" y="13936"/>
                  <a:pt x="2765379" y="0"/>
                </a:cubicBezTo>
                <a:cubicBezTo>
                  <a:pt x="2779218" y="136182"/>
                  <a:pt x="2763664" y="177937"/>
                  <a:pt x="2765379" y="276999"/>
                </a:cubicBezTo>
                <a:cubicBezTo>
                  <a:pt x="2540570" y="291952"/>
                  <a:pt x="2324929" y="253915"/>
                  <a:pt x="2156996" y="276999"/>
                </a:cubicBezTo>
                <a:cubicBezTo>
                  <a:pt x="1989063" y="300083"/>
                  <a:pt x="1812466" y="267375"/>
                  <a:pt x="1548612" y="276999"/>
                </a:cubicBezTo>
                <a:cubicBezTo>
                  <a:pt x="1284758" y="286623"/>
                  <a:pt x="1126301" y="293713"/>
                  <a:pt x="884921" y="276999"/>
                </a:cubicBezTo>
                <a:cubicBezTo>
                  <a:pt x="643541" y="260285"/>
                  <a:pt x="372540" y="25360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400687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Tám chuyện về CTDL&amp;GT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56235" cy="276999"/>
          </a:xfrm>
          <a:custGeom>
            <a:avLst/>
            <a:gdLst>
              <a:gd name="connsiteX0" fmla="*/ 0 w 2756235"/>
              <a:gd name="connsiteY0" fmla="*/ 0 h 276999"/>
              <a:gd name="connsiteX1" fmla="*/ 633934 w 2756235"/>
              <a:gd name="connsiteY1" fmla="*/ 0 h 276999"/>
              <a:gd name="connsiteX2" fmla="*/ 1295430 w 2756235"/>
              <a:gd name="connsiteY2" fmla="*/ 0 h 276999"/>
              <a:gd name="connsiteX3" fmla="*/ 1929364 w 2756235"/>
              <a:gd name="connsiteY3" fmla="*/ 0 h 276999"/>
              <a:gd name="connsiteX4" fmla="*/ 2756235 w 2756235"/>
              <a:gd name="connsiteY4" fmla="*/ 0 h 276999"/>
              <a:gd name="connsiteX5" fmla="*/ 2756235 w 2756235"/>
              <a:gd name="connsiteY5" fmla="*/ 276999 h 276999"/>
              <a:gd name="connsiteX6" fmla="*/ 2149863 w 2756235"/>
              <a:gd name="connsiteY6" fmla="*/ 276999 h 276999"/>
              <a:gd name="connsiteX7" fmla="*/ 1543492 w 2756235"/>
              <a:gd name="connsiteY7" fmla="*/ 276999 h 276999"/>
              <a:gd name="connsiteX8" fmla="*/ 881995 w 2756235"/>
              <a:gd name="connsiteY8" fmla="*/ 276999 h 276999"/>
              <a:gd name="connsiteX9" fmla="*/ 0 w 2756235"/>
              <a:gd name="connsiteY9" fmla="*/ 276999 h 276999"/>
              <a:gd name="connsiteX10" fmla="*/ 0 w 2756235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6235" h="276999" extrusionOk="0">
                <a:moveTo>
                  <a:pt x="0" y="0"/>
                </a:moveTo>
                <a:cubicBezTo>
                  <a:pt x="233956" y="-29134"/>
                  <a:pt x="419226" y="28351"/>
                  <a:pt x="633934" y="0"/>
                </a:cubicBezTo>
                <a:cubicBezTo>
                  <a:pt x="848642" y="-28351"/>
                  <a:pt x="1032805" y="24614"/>
                  <a:pt x="1295430" y="0"/>
                </a:cubicBezTo>
                <a:cubicBezTo>
                  <a:pt x="1558055" y="-24614"/>
                  <a:pt x="1698777" y="-12690"/>
                  <a:pt x="1929364" y="0"/>
                </a:cubicBezTo>
                <a:cubicBezTo>
                  <a:pt x="2159951" y="12690"/>
                  <a:pt x="2435494" y="-8803"/>
                  <a:pt x="2756235" y="0"/>
                </a:cubicBezTo>
                <a:cubicBezTo>
                  <a:pt x="2770074" y="136182"/>
                  <a:pt x="2754520" y="177937"/>
                  <a:pt x="2756235" y="276999"/>
                </a:cubicBezTo>
                <a:cubicBezTo>
                  <a:pt x="2511668" y="304997"/>
                  <a:pt x="2368883" y="289063"/>
                  <a:pt x="2149863" y="276999"/>
                </a:cubicBezTo>
                <a:cubicBezTo>
                  <a:pt x="1930843" y="264935"/>
                  <a:pt x="1746076" y="248464"/>
                  <a:pt x="1543492" y="276999"/>
                </a:cubicBezTo>
                <a:cubicBezTo>
                  <a:pt x="1340908" y="305534"/>
                  <a:pt x="1183895" y="267579"/>
                  <a:pt x="881995" y="276999"/>
                </a:cubicBezTo>
                <a:cubicBezTo>
                  <a:pt x="580095" y="286419"/>
                  <a:pt x="298947" y="278770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BAE33-62BE-4B80-8ACE-5D60AF8A1CDC}"/>
              </a:ext>
            </a:extLst>
          </p:cNvPr>
          <p:cNvSpPr txBox="1"/>
          <p:nvPr/>
        </p:nvSpPr>
        <p:spPr>
          <a:xfrm>
            <a:off x="937260" y="1413705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F19E3A"/>
                </a:solidFill>
              </a:rPr>
              <a:t>Học CTDL&amp;GT để làm gì?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9005D-D269-FD4A-A46A-649FE4E4E2A0}"/>
              </a:ext>
            </a:extLst>
          </p:cNvPr>
          <p:cNvSpPr txBox="1"/>
          <p:nvPr/>
        </p:nvSpPr>
        <p:spPr>
          <a:xfrm>
            <a:off x="1775459" y="2106072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1. Giải quyết một số công việc một cách hiệu quả hơn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90FF4-65ED-7C4B-A1DD-C5A7F82F0BD3}"/>
              </a:ext>
            </a:extLst>
          </p:cNvPr>
          <p:cNvSpPr txBox="1"/>
          <p:nvPr/>
        </p:nvSpPr>
        <p:spPr>
          <a:xfrm>
            <a:off x="1775459" y="2883604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2. Giải quyết được các bài toán khó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D5775-21C6-AC4D-BB1C-DFD456DC37DD}"/>
              </a:ext>
            </a:extLst>
          </p:cNvPr>
          <p:cNvSpPr txBox="1"/>
          <p:nvPr/>
        </p:nvSpPr>
        <p:spPr>
          <a:xfrm>
            <a:off x="1775459" y="3751608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3. Đi phỏng vấn</a:t>
            </a:r>
          </a:p>
        </p:txBody>
      </p:sp>
    </p:spTree>
    <p:extLst>
      <p:ext uri="{BB962C8B-B14F-4D97-AF65-F5344CB8AC3E}">
        <p14:creationId xmlns:p14="http://schemas.microsoft.com/office/powerpoint/2010/main" val="32070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Tám chuyện về CTDL&amp;GT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56235" cy="276999"/>
          </a:xfrm>
          <a:custGeom>
            <a:avLst/>
            <a:gdLst>
              <a:gd name="connsiteX0" fmla="*/ 0 w 2756235"/>
              <a:gd name="connsiteY0" fmla="*/ 0 h 276999"/>
              <a:gd name="connsiteX1" fmla="*/ 633934 w 2756235"/>
              <a:gd name="connsiteY1" fmla="*/ 0 h 276999"/>
              <a:gd name="connsiteX2" fmla="*/ 1295430 w 2756235"/>
              <a:gd name="connsiteY2" fmla="*/ 0 h 276999"/>
              <a:gd name="connsiteX3" fmla="*/ 1929364 w 2756235"/>
              <a:gd name="connsiteY3" fmla="*/ 0 h 276999"/>
              <a:gd name="connsiteX4" fmla="*/ 2756235 w 2756235"/>
              <a:gd name="connsiteY4" fmla="*/ 0 h 276999"/>
              <a:gd name="connsiteX5" fmla="*/ 2756235 w 2756235"/>
              <a:gd name="connsiteY5" fmla="*/ 276999 h 276999"/>
              <a:gd name="connsiteX6" fmla="*/ 2149863 w 2756235"/>
              <a:gd name="connsiteY6" fmla="*/ 276999 h 276999"/>
              <a:gd name="connsiteX7" fmla="*/ 1543492 w 2756235"/>
              <a:gd name="connsiteY7" fmla="*/ 276999 h 276999"/>
              <a:gd name="connsiteX8" fmla="*/ 881995 w 2756235"/>
              <a:gd name="connsiteY8" fmla="*/ 276999 h 276999"/>
              <a:gd name="connsiteX9" fmla="*/ 0 w 2756235"/>
              <a:gd name="connsiteY9" fmla="*/ 276999 h 276999"/>
              <a:gd name="connsiteX10" fmla="*/ 0 w 2756235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6235" h="276999" extrusionOk="0">
                <a:moveTo>
                  <a:pt x="0" y="0"/>
                </a:moveTo>
                <a:cubicBezTo>
                  <a:pt x="233956" y="-29134"/>
                  <a:pt x="419226" y="28351"/>
                  <a:pt x="633934" y="0"/>
                </a:cubicBezTo>
                <a:cubicBezTo>
                  <a:pt x="848642" y="-28351"/>
                  <a:pt x="1032805" y="24614"/>
                  <a:pt x="1295430" y="0"/>
                </a:cubicBezTo>
                <a:cubicBezTo>
                  <a:pt x="1558055" y="-24614"/>
                  <a:pt x="1698777" y="-12690"/>
                  <a:pt x="1929364" y="0"/>
                </a:cubicBezTo>
                <a:cubicBezTo>
                  <a:pt x="2159951" y="12690"/>
                  <a:pt x="2435494" y="-8803"/>
                  <a:pt x="2756235" y="0"/>
                </a:cubicBezTo>
                <a:cubicBezTo>
                  <a:pt x="2770074" y="136182"/>
                  <a:pt x="2754520" y="177937"/>
                  <a:pt x="2756235" y="276999"/>
                </a:cubicBezTo>
                <a:cubicBezTo>
                  <a:pt x="2511668" y="304997"/>
                  <a:pt x="2368883" y="289063"/>
                  <a:pt x="2149863" y="276999"/>
                </a:cubicBezTo>
                <a:cubicBezTo>
                  <a:pt x="1930843" y="264935"/>
                  <a:pt x="1746076" y="248464"/>
                  <a:pt x="1543492" y="276999"/>
                </a:cubicBezTo>
                <a:cubicBezTo>
                  <a:pt x="1340908" y="305534"/>
                  <a:pt x="1183895" y="267579"/>
                  <a:pt x="881995" y="276999"/>
                </a:cubicBezTo>
                <a:cubicBezTo>
                  <a:pt x="580095" y="286419"/>
                  <a:pt x="298947" y="278770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BAE33-62BE-4B80-8ACE-5D60AF8A1CDC}"/>
              </a:ext>
            </a:extLst>
          </p:cNvPr>
          <p:cNvSpPr txBox="1"/>
          <p:nvPr/>
        </p:nvSpPr>
        <p:spPr>
          <a:xfrm>
            <a:off x="937260" y="980113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F19E3A"/>
                </a:solidFill>
              </a:rPr>
              <a:t>Chém gió về quá trình phỏng vấn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9005D-D269-FD4A-A46A-649FE4E4E2A0}"/>
              </a:ext>
            </a:extLst>
          </p:cNvPr>
          <p:cNvSpPr txBox="1"/>
          <p:nvPr/>
        </p:nvSpPr>
        <p:spPr>
          <a:xfrm>
            <a:off x="1775459" y="1775142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1.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90FF4-65ED-7C4B-A1DD-C5A7F82F0BD3}"/>
              </a:ext>
            </a:extLst>
          </p:cNvPr>
          <p:cNvSpPr txBox="1"/>
          <p:nvPr/>
        </p:nvSpPr>
        <p:spPr>
          <a:xfrm>
            <a:off x="1775459" y="2437037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2. Tiếng anh /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D5775-21C6-AC4D-BB1C-DFD456DC37DD}"/>
              </a:ext>
            </a:extLst>
          </p:cNvPr>
          <p:cNvSpPr txBox="1"/>
          <p:nvPr/>
        </p:nvSpPr>
        <p:spPr>
          <a:xfrm>
            <a:off x="1775459" y="3094981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3. </a:t>
            </a:r>
            <a:r>
              <a:rPr lang="en-US" sz="3200" b="1">
                <a:solidFill>
                  <a:srgbClr val="F19E3A"/>
                </a:solidFill>
              </a:rPr>
              <a:t>Test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00B0F0"/>
                </a:solidFill>
              </a:rPr>
              <a:t>kỹ thuật 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69F61-990D-FB47-BAC2-75A45892363D}"/>
              </a:ext>
            </a:extLst>
          </p:cNvPr>
          <p:cNvSpPr txBox="1"/>
          <p:nvPr/>
        </p:nvSpPr>
        <p:spPr>
          <a:xfrm>
            <a:off x="1775451" y="3840255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4. </a:t>
            </a:r>
            <a:r>
              <a:rPr lang="en-US" sz="3200" b="1">
                <a:solidFill>
                  <a:srgbClr val="F19E3A"/>
                </a:solidFill>
              </a:rPr>
              <a:t>Phỏng vấn / Test </a:t>
            </a:r>
            <a:r>
              <a:rPr lang="en-US" sz="3200">
                <a:solidFill>
                  <a:schemeClr val="bg1"/>
                </a:solidFill>
              </a:rPr>
              <a:t>về </a:t>
            </a:r>
            <a:r>
              <a:rPr lang="en-US" sz="3200" b="1">
                <a:solidFill>
                  <a:srgbClr val="00B050"/>
                </a:solidFill>
              </a:rPr>
              <a:t>công nghệ 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B719D-D10E-AF4B-B146-9EA4BFE72F04}"/>
              </a:ext>
            </a:extLst>
          </p:cNvPr>
          <p:cNvSpPr txBox="1"/>
          <p:nvPr/>
        </p:nvSpPr>
        <p:spPr>
          <a:xfrm>
            <a:off x="1775450" y="4635284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5. </a:t>
            </a:r>
            <a:r>
              <a:rPr lang="en-US" sz="3200" b="1">
                <a:solidFill>
                  <a:srgbClr val="F19E3A"/>
                </a:solidFill>
              </a:rPr>
              <a:t>Trao đổi </a:t>
            </a:r>
            <a:r>
              <a:rPr lang="en-US" sz="3200">
                <a:solidFill>
                  <a:schemeClr val="bg1"/>
                </a:solidFill>
              </a:rPr>
              <a:t>về </a:t>
            </a:r>
            <a:r>
              <a:rPr lang="en-US" sz="3200" b="1">
                <a:solidFill>
                  <a:srgbClr val="FFFF00"/>
                </a:solidFill>
              </a:rPr>
              <a:t>công việc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08DD8-2452-FD44-A0CC-A42198279C55}"/>
              </a:ext>
            </a:extLst>
          </p:cNvPr>
          <p:cNvSpPr txBox="1"/>
          <p:nvPr/>
        </p:nvSpPr>
        <p:spPr>
          <a:xfrm>
            <a:off x="1775452" y="5432750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6. </a:t>
            </a:r>
            <a:r>
              <a:rPr lang="en-US" sz="3200" b="1">
                <a:solidFill>
                  <a:srgbClr val="F19E3A"/>
                </a:solidFill>
              </a:rPr>
              <a:t>Trao đổi </a:t>
            </a:r>
            <a:r>
              <a:rPr lang="en-US" sz="3200">
                <a:solidFill>
                  <a:schemeClr val="bg1"/>
                </a:solidFill>
              </a:rPr>
              <a:t>với </a:t>
            </a:r>
            <a:r>
              <a:rPr lang="en-US" sz="3200" b="1">
                <a:solidFill>
                  <a:schemeClr val="bg1"/>
                </a:solidFill>
              </a:rPr>
              <a:t>HR</a:t>
            </a:r>
            <a:r>
              <a:rPr lang="en-US" sz="3200">
                <a:solidFill>
                  <a:schemeClr val="bg1"/>
                </a:solidFill>
              </a:rPr>
              <a:t> về </a:t>
            </a:r>
            <a:r>
              <a:rPr lang="en-US" sz="3200" b="1">
                <a:solidFill>
                  <a:srgbClr val="FF0000"/>
                </a:solidFill>
              </a:rPr>
              <a:t>lương</a:t>
            </a:r>
          </a:p>
        </p:txBody>
      </p:sp>
    </p:spTree>
    <p:extLst>
      <p:ext uri="{BB962C8B-B14F-4D97-AF65-F5344CB8AC3E}">
        <p14:creationId xmlns:p14="http://schemas.microsoft.com/office/powerpoint/2010/main" val="18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3. Tại sao phải học CTDL &amp; GT?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2908606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1577</Words>
  <Application>Microsoft Office PowerPoint</Application>
  <PresentationFormat>Widescreen</PresentationFormat>
  <Paragraphs>282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Comic Sans MS</vt:lpstr>
      <vt:lpstr>Menlo</vt:lpstr>
      <vt:lpstr>Wingdings</vt:lpstr>
      <vt:lpstr>Office Theme</vt:lpstr>
      <vt:lpstr>PowerPoint Presentation</vt:lpstr>
      <vt:lpstr>0. Giảng viên</vt:lpstr>
      <vt:lpstr>0. Giảng viên</vt:lpstr>
      <vt:lpstr>0. Giảng viên</vt:lpstr>
      <vt:lpstr>0. Giảng viên</vt:lpstr>
      <vt:lpstr>1. Tám chuyện về CTDL&amp;GT</vt:lpstr>
      <vt:lpstr>1. Tám chuyện về CTDL&amp;GT</vt:lpstr>
      <vt:lpstr>1. Tám chuyện về CTDL&amp;GT</vt:lpstr>
      <vt:lpstr>3. Tại sao phải học CTDL &amp; GT?</vt:lpstr>
      <vt:lpstr>3. Tại sao phải học CTDL &amp; GT?</vt:lpstr>
      <vt:lpstr>4. Cách học</vt:lpstr>
      <vt:lpstr>4. Cách học</vt:lpstr>
      <vt:lpstr>5. Cách nộp bài tập</vt:lpstr>
      <vt:lpstr>5. Cách nộp bài tập</vt:lpstr>
      <vt:lpstr>6. Lộ trình</vt:lpstr>
      <vt:lpstr>6. Lộ trình</vt:lpstr>
      <vt:lpstr>6.1. Cấu trúc dữ liệu – Data Structure</vt:lpstr>
      <vt:lpstr>6.1. Cấu trúc dữ liệu – Data Structure</vt:lpstr>
      <vt:lpstr>6.1. Cấu trúc dữ liệu – Data Structure</vt:lpstr>
      <vt:lpstr>6.1. Cấu trúc dữ liệu – Data Structure</vt:lpstr>
      <vt:lpstr>6.1. Cấu trúc dữ liệu – Data Structure</vt:lpstr>
      <vt:lpstr>6.1. Cấu trúc dữ liệu – Data Structure</vt:lpstr>
      <vt:lpstr>6.1. Cấu trúc dữ liệu – Data Structure</vt:lpstr>
      <vt:lpstr>6.1. Cấu trúc dữ liệu – Data Structure</vt:lpstr>
      <vt:lpstr>6.1. Cấu trúc dữ liệu – Data Structure</vt:lpstr>
      <vt:lpstr>6.2. Giải thuật – Algorithm</vt:lpstr>
      <vt:lpstr>6.2. Giải thuật – Algorithm</vt:lpstr>
      <vt:lpstr>6.2. Giải thuật – Algorithm</vt:lpstr>
      <vt:lpstr>6.2. Giải thuật – Algorithm</vt:lpstr>
      <vt:lpstr>6.2. Giải thuật – Algorithm</vt:lpstr>
      <vt:lpstr>6.2. Giải thuật – Algorithm</vt:lpstr>
      <vt:lpstr>6.2. Giải thuật – Algorithm</vt:lpstr>
      <vt:lpstr>7. Bài tập về nhà</vt:lpstr>
      <vt:lpstr>7.1. Các bước để giải một bài toán</vt:lpstr>
      <vt:lpstr>7.1. Các bước để giải một bài toán</vt:lpstr>
      <vt:lpstr>7.2. Những thứ quan trọng hơn CODE</vt:lpstr>
      <vt:lpstr>8. Nhận xét bài tập về nhà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Cong Hoang</dc:creator>
  <cp:lastModifiedBy>Duc Nguyen</cp:lastModifiedBy>
  <cp:revision>351</cp:revision>
  <dcterms:created xsi:type="dcterms:W3CDTF">2020-05-21T15:45:26Z</dcterms:created>
  <dcterms:modified xsi:type="dcterms:W3CDTF">2022-10-03T13:25:21Z</dcterms:modified>
</cp:coreProperties>
</file>